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20" r:id="rId3"/>
    <p:sldId id="318" r:id="rId4"/>
    <p:sldId id="282" r:id="rId5"/>
    <p:sldId id="283" r:id="rId6"/>
    <p:sldId id="321" r:id="rId7"/>
    <p:sldId id="287" r:id="rId8"/>
    <p:sldId id="322" r:id="rId9"/>
    <p:sldId id="290" r:id="rId10"/>
    <p:sldId id="291" r:id="rId11"/>
    <p:sldId id="292" r:id="rId12"/>
    <p:sldId id="299" r:id="rId13"/>
    <p:sldId id="303" r:id="rId14"/>
    <p:sldId id="304" r:id="rId15"/>
    <p:sldId id="306" r:id="rId16"/>
    <p:sldId id="307" r:id="rId17"/>
    <p:sldId id="308" r:id="rId18"/>
    <p:sldId id="309" r:id="rId19"/>
    <p:sldId id="310" r:id="rId20"/>
    <p:sldId id="323" r:id="rId21"/>
    <p:sldId id="311" r:id="rId22"/>
    <p:sldId id="312" r:id="rId23"/>
    <p:sldId id="313" r:id="rId24"/>
    <p:sldId id="314" r:id="rId25"/>
    <p:sldId id="315" r:id="rId26"/>
    <p:sldId id="316" r:id="rId27"/>
    <p:sldId id="31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C1224-2FD7-4344-B916-52F94163A8A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E9D97-CA92-4293-AAD5-07898A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0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E9D97-CA92-4293-AAD5-07898AC0208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0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E9D97-CA92-4293-AAD5-07898AC0208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2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9D97-CA92-4293-AAD5-07898AC0208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7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8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6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5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1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4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3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9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6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5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5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B0074-539B-43DB-8425-1F6217EBB2E0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5DCBE-F717-4FFD-BF33-C3D57C69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5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3.png"/><Relationship Id="rId7" Type="http://schemas.openxmlformats.org/officeDocument/2006/relationships/image" Target="../media/image6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3.png"/><Relationship Id="rId5" Type="http://schemas.openxmlformats.org/officeDocument/2006/relationships/image" Target="../media/image60.jpeg"/><Relationship Id="rId10" Type="http://schemas.openxmlformats.org/officeDocument/2006/relationships/image" Target="../media/image34.png"/><Relationship Id="rId4" Type="http://schemas.openxmlformats.org/officeDocument/2006/relationships/image" Target="../media/image59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3.png"/><Relationship Id="rId7" Type="http://schemas.openxmlformats.org/officeDocument/2006/relationships/image" Target="../media/image6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58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3.png"/><Relationship Id="rId7" Type="http://schemas.openxmlformats.org/officeDocument/2006/relationships/image" Target="../media/image74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0.png"/><Relationship Id="rId4" Type="http://schemas.openxmlformats.org/officeDocument/2006/relationships/image" Target="../media/image72.jpe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57.png"/><Relationship Id="rId5" Type="http://schemas.openxmlformats.org/officeDocument/2006/relationships/image" Target="../media/image78.gif"/><Relationship Id="rId10" Type="http://schemas.openxmlformats.org/officeDocument/2006/relationships/image" Target="../media/image75.png"/><Relationship Id="rId4" Type="http://schemas.openxmlformats.org/officeDocument/2006/relationships/image" Target="../media/image13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51.png"/><Relationship Id="rId5" Type="http://schemas.openxmlformats.org/officeDocument/2006/relationships/image" Target="../media/image90.png"/><Relationship Id="rId10" Type="http://schemas.openxmlformats.org/officeDocument/2006/relationships/image" Target="../media/image2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75.png"/><Relationship Id="rId3" Type="http://schemas.openxmlformats.org/officeDocument/2006/relationships/image" Target="../media/image95.jpeg"/><Relationship Id="rId7" Type="http://schemas.openxmlformats.org/officeDocument/2006/relationships/image" Target="../media/image51.png"/><Relationship Id="rId12" Type="http://schemas.openxmlformats.org/officeDocument/2006/relationships/image" Target="../media/image10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1.jpeg"/><Relationship Id="rId5" Type="http://schemas.openxmlformats.org/officeDocument/2006/relationships/image" Target="../media/image57.png"/><Relationship Id="rId10" Type="http://schemas.openxmlformats.org/officeDocument/2006/relationships/image" Target="../media/image100.png"/><Relationship Id="rId4" Type="http://schemas.openxmlformats.org/officeDocument/2006/relationships/image" Target="../media/image96.jpe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way.php?to=http://drive.google.com/file/d/192482VXKu5Xn816qEIkGVXb2snyH5X2o/view?usp%3Ddrivesdk&amp;post=-173243933_3412&amp;cc_key=&amp;track_code=" TargetMode="Externa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3.png"/><Relationship Id="rId7" Type="http://schemas.openxmlformats.org/officeDocument/2006/relationships/image" Target="../media/image120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emf"/><Relationship Id="rId10" Type="http://schemas.openxmlformats.org/officeDocument/2006/relationships/image" Target="../media/image12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14397" r="16994" b="17940"/>
          <a:stretch/>
        </p:blipFill>
        <p:spPr>
          <a:xfrm>
            <a:off x="8094162" y="2001729"/>
            <a:ext cx="1932244" cy="1301308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83046" y="185847"/>
            <a:ext cx="11259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ОБОРОНЫ РОССИЙСКОЙ ФЕДЕРАЦИИ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КАЗЕННОЕ ОБЩЕОБРАЗОВАТЕЛЬНОЕ УЧРЕЖДЕНИЕ</a:t>
            </a:r>
            <a:b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«ТЮМЕНСКОЕ ПРЕЗИДЕНТСКОЕ КАДЕТСКОЕ УЧИЛИЩЕ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 «РУССКОЕ  ГЕОГРАФИЧЕСКОЕ  ОБЩЕСТВО»                                                                                                    Молодежный клуб РГО Тюменского ПКУ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«КАДЕТСКИЙ  АЗИМУТ»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25" y="2148883"/>
            <a:ext cx="412517" cy="4292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3568461"/>
            <a:ext cx="119422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Конкурсная работа                                                                                                                                                       МК «Кадетский Азимут»                                                                                                   в рамках</a:t>
            </a:r>
          </a:p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  <a:r>
              <a:rPr lang="ru-RU" sz="20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«Марафона событий»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«Менделеевский   маршрут – 2024»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Тюмень – Санкт-Петербург 2024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8" y="2114617"/>
            <a:ext cx="1738772" cy="1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94" y="2039584"/>
            <a:ext cx="1520871" cy="189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38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42651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gas-kvas.com/grafic/uploads/posts/2024-01/gas-kvas-com-p-gerb-permi-na-prozrachnom-fon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451" y="119031"/>
            <a:ext cx="815546" cy="8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2324" y="142084"/>
            <a:ext cx="7734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2 января 2024 года - </a:t>
            </a:r>
            <a:r>
              <a:rPr lang="ru-RU" sz="4400" b="1" dirty="0" smtClean="0">
                <a:solidFill>
                  <a:srgbClr val="FF0000"/>
                </a:solidFill>
              </a:rPr>
              <a:t>Пермь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7" y="1212335"/>
            <a:ext cx="5293459" cy="37633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141" y="5074508"/>
            <a:ext cx="59230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Современный вид фасада дома</a:t>
            </a:r>
            <a:r>
              <a:rPr lang="ru-RU" sz="1400" dirty="0" smtClean="0">
                <a:solidFill>
                  <a:srgbClr val="002060"/>
                </a:solidFill>
              </a:rPr>
              <a:t>, расположенного по адресу </a:t>
            </a:r>
            <a:r>
              <a:rPr lang="ru-RU" sz="1400" b="1" dirty="0" smtClean="0">
                <a:solidFill>
                  <a:srgbClr val="FF0000"/>
                </a:solidFill>
              </a:rPr>
              <a:t>Петропавловская 39. </a:t>
            </a:r>
            <a:r>
              <a:rPr lang="ru-RU" sz="1400" dirty="0" smtClean="0">
                <a:solidFill>
                  <a:srgbClr val="002060"/>
                </a:solidFill>
              </a:rPr>
              <a:t>В доме останавливался </a:t>
            </a:r>
            <a:r>
              <a:rPr lang="ru-RU" sz="1400" b="1" dirty="0" err="1" smtClean="0">
                <a:solidFill>
                  <a:srgbClr val="FF0000"/>
                </a:solidFill>
              </a:rPr>
              <a:t>Д.И.Менделеев</a:t>
            </a:r>
            <a:r>
              <a:rPr lang="ru-RU" sz="1400" dirty="0" smtClean="0">
                <a:solidFill>
                  <a:srgbClr val="002060"/>
                </a:solidFill>
              </a:rPr>
              <a:t> во время деятельности «Уральской  экспедиции» в июне 1899 года. </a:t>
            </a:r>
            <a:r>
              <a:rPr lang="ru-RU" sz="1400" b="1" dirty="0" smtClean="0">
                <a:solidFill>
                  <a:srgbClr val="002060"/>
                </a:solidFill>
              </a:rPr>
              <a:t>(</a:t>
            </a:r>
            <a:r>
              <a:rPr lang="ru-RU" sz="1400" b="1" i="1" dirty="0" smtClean="0">
                <a:solidFill>
                  <a:srgbClr val="002060"/>
                </a:solidFill>
              </a:rPr>
              <a:t>…</a:t>
            </a:r>
            <a:r>
              <a:rPr lang="ru-RU" sz="1200" i="1" dirty="0" smtClean="0">
                <a:solidFill>
                  <a:srgbClr val="002060"/>
                </a:solidFill>
                <a:latin typeface="-apple-system"/>
              </a:rPr>
              <a:t>Едва </a:t>
            </a:r>
            <a:r>
              <a:rPr lang="ru-RU" sz="1200" i="1" dirty="0">
                <a:solidFill>
                  <a:srgbClr val="002060"/>
                </a:solidFill>
                <a:latin typeface="-apple-system"/>
              </a:rPr>
              <a:t>Дмитрий Иванович со служителем устроились в прекрасном гостеприимном доме Михайлова, как к нему явился во всем мундире пермский губернатор </a:t>
            </a:r>
            <a:r>
              <a:rPr lang="ru-RU" sz="1200" b="1" i="1" dirty="0">
                <a:solidFill>
                  <a:srgbClr val="FF0000"/>
                </a:solidFill>
                <a:latin typeface="-apple-system"/>
              </a:rPr>
              <a:t>генерал-лейтенант Дмитрий Гаврилович </a:t>
            </a:r>
            <a:r>
              <a:rPr lang="ru-RU" sz="1200" b="1" i="1" dirty="0" smtClean="0">
                <a:solidFill>
                  <a:srgbClr val="FF0000"/>
                </a:solidFill>
                <a:latin typeface="-apple-system"/>
              </a:rPr>
              <a:t>Арсеньев. </a:t>
            </a:r>
            <a:r>
              <a:rPr lang="ru-RU" sz="1200" i="1" dirty="0" smtClean="0">
                <a:solidFill>
                  <a:srgbClr val="002060"/>
                </a:solidFill>
                <a:latin typeface="-apple-system"/>
              </a:rPr>
              <a:t>Раскланявшись </a:t>
            </a:r>
            <a:r>
              <a:rPr lang="ru-RU" sz="1200" i="1" dirty="0">
                <a:solidFill>
                  <a:srgbClr val="002060"/>
                </a:solidFill>
                <a:latin typeface="-apple-system"/>
              </a:rPr>
              <a:t>с учёным, он, лукаво улыбнувшись, заявил</a:t>
            </a:r>
            <a:r>
              <a:rPr lang="ru-RU" sz="1200" i="1" dirty="0" smtClean="0">
                <a:solidFill>
                  <a:srgbClr val="002060"/>
                </a:solidFill>
                <a:latin typeface="-apple-system"/>
              </a:rPr>
              <a:t>:- </a:t>
            </a:r>
            <a:r>
              <a:rPr lang="ru-RU" sz="1200" i="1" dirty="0">
                <a:solidFill>
                  <a:srgbClr val="002060"/>
                </a:solidFill>
                <a:latin typeface="-apple-system"/>
              </a:rPr>
              <a:t>А ведь я, Дмитрий Иванович, слушал ваши лекции </a:t>
            </a:r>
            <a:r>
              <a:rPr lang="ru-RU" sz="1200" i="1" dirty="0">
                <a:solidFill>
                  <a:srgbClr val="FF0000"/>
                </a:solidFill>
                <a:latin typeface="-apple-system"/>
              </a:rPr>
              <a:t>во </a:t>
            </a:r>
            <a:r>
              <a:rPr lang="ru-RU" sz="1200" b="1" i="1" dirty="0">
                <a:solidFill>
                  <a:srgbClr val="FF0000"/>
                </a:solidFill>
                <a:latin typeface="-apple-system"/>
              </a:rPr>
              <a:t>Втором Кадетском корпусе</a:t>
            </a:r>
            <a:r>
              <a:rPr lang="ru-RU" sz="1200" b="1" i="1" dirty="0" smtClean="0">
                <a:solidFill>
                  <a:srgbClr val="FF0000"/>
                </a:solidFill>
                <a:latin typeface="-apple-system"/>
              </a:rPr>
              <a:t>! </a:t>
            </a:r>
            <a:r>
              <a:rPr lang="ru-RU" sz="1200" dirty="0" smtClean="0">
                <a:solidFill>
                  <a:srgbClr val="002060"/>
                </a:solidFill>
                <a:latin typeface="-apple-system"/>
              </a:rPr>
              <a:t>..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)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710">
            <a:off x="71737" y="3790862"/>
            <a:ext cx="1626668" cy="10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b="21586"/>
          <a:stretch/>
        </p:blipFill>
        <p:spPr>
          <a:xfrm>
            <a:off x="6014513" y="911525"/>
            <a:ext cx="3532584" cy="39212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2" descr="http://megapedia.wiki/w/images/f/f7/%D0%9A%D0%A05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285" y="2930804"/>
            <a:ext cx="2481123" cy="36841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2/28/Mendeleev_vag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3445"/>
          <a:stretch/>
        </p:blipFill>
        <p:spPr bwMode="auto">
          <a:xfrm>
            <a:off x="9703169" y="932139"/>
            <a:ext cx="2415945" cy="17429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44803" y="4917989"/>
            <a:ext cx="3741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На крыльце Пермского института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ж</a:t>
            </a:r>
            <a:r>
              <a:rPr lang="ru-RU" sz="1400" dirty="0" smtClean="0">
                <a:solidFill>
                  <a:srgbClr val="002060"/>
                </a:solidFill>
              </a:rPr>
              <a:t>елезнодорожного транспорта.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Во времена «Уральской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э</a:t>
            </a:r>
            <a:r>
              <a:rPr lang="ru-RU" sz="1400" dirty="0" smtClean="0">
                <a:solidFill>
                  <a:srgbClr val="002060"/>
                </a:solidFill>
              </a:rPr>
              <a:t>кспедиции» это было </a:t>
            </a:r>
            <a:r>
              <a:rPr lang="ru-RU" sz="1400" smtClean="0">
                <a:solidFill>
                  <a:srgbClr val="002060"/>
                </a:solidFill>
              </a:rPr>
              <a:t>здание </a:t>
            </a:r>
            <a:r>
              <a:rPr lang="ru-RU" sz="1400" b="1" smtClean="0">
                <a:solidFill>
                  <a:srgbClr val="FF0000"/>
                </a:solidFill>
              </a:rPr>
              <a:t>управления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</a:rPr>
              <a:t>Пермско-Тюменской железной дороги</a:t>
            </a:r>
            <a:r>
              <a:rPr lang="ru-RU" sz="1400" b="1" dirty="0" smtClean="0"/>
              <a:t>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Здесь участники получили специальный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вагон (с кондуктором), который проследовал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с ними от Перми до Екатеринбурга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3169" y="2718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795534" y="2594919"/>
            <a:ext cx="1707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Тот самый вагон!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0285" y="6614984"/>
            <a:ext cx="2494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Железные дороги Пермского края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97" y="3820900"/>
            <a:ext cx="1342994" cy="9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3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42651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1708" y="271849"/>
            <a:ext cx="7389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17  Января  2024 года - </a:t>
            </a:r>
            <a:r>
              <a:rPr lang="ru-RU" sz="4000" b="1" dirty="0" smtClean="0">
                <a:solidFill>
                  <a:srgbClr val="FF0000"/>
                </a:solidFill>
              </a:rPr>
              <a:t>КУШВА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665" y="979735"/>
            <a:ext cx="520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 3. Участник  экспедиции  кадет 7Б  -</a:t>
            </a:r>
            <a:r>
              <a:rPr lang="ru-RU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Юрко Данил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Picture 14" descr="https://kupit-flag.ru/upload/iblock/d23/d23bf3e0de9089d7ecb37998a55d5f0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264" y="219586"/>
            <a:ext cx="1998250" cy="12938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56.userapi.com/impg/AD6NQpayM1HsMYPShEqciFVZGxsNkquN0yoK-w/Tdu-q3axZKU.jpg?size=600x382&amp;quality=96&amp;sign=2925b67c16e9558cda855abb44ecfb12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9"/>
          <a:stretch/>
        </p:blipFill>
        <p:spPr bwMode="auto">
          <a:xfrm>
            <a:off x="194491" y="1513453"/>
            <a:ext cx="5122016" cy="51427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tatic.tildacdn.com/tild6366-3066-4135-b431-613335366264/Map-Location-Poin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2125150"/>
            <a:ext cx="1292123" cy="12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tatic.tildacdn.com/tild6366-3066-4135-b431-613335366264/Map-Location-Poin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50" y="3669744"/>
            <a:ext cx="1292123" cy="12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ngimg.com/uploads/red_arrow/red_arrow_PNG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440">
            <a:off x="1503182" y="4041187"/>
            <a:ext cx="1076769" cy="6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80.userapi.com/impg/ms-6FaXEAV9ogk3dcz59Gwls8E-v1oi0TVS6fg/W4V0coc7oeA.jpg?size=1280x960&amp;quality=95&amp;sign=556c2fed9638bd52488a35b92439f1bc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30" y="1875047"/>
            <a:ext cx="5579184" cy="41843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61430" y="6128951"/>
            <a:ext cx="632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Данил Юрко «встречает» членов экспедиции на вокзале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«Гороблагодатская», </a:t>
            </a:r>
            <a:r>
              <a:rPr lang="ru-RU" dirty="0" smtClean="0">
                <a:solidFill>
                  <a:srgbClr val="002060"/>
                </a:solidFill>
              </a:rPr>
              <a:t>выдержанном в «васнецовском» стиле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32" y="4961867"/>
            <a:ext cx="1342994" cy="9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17492" y="1112108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( </a:t>
            </a:r>
            <a:r>
              <a:rPr lang="ru-RU" sz="3600" b="1" dirty="0" smtClean="0">
                <a:solidFill>
                  <a:srgbClr val="002060"/>
                </a:solidFill>
              </a:rPr>
              <a:t>- 17</a:t>
            </a:r>
            <a:r>
              <a:rPr lang="ru-RU" sz="3600" b="1" dirty="0">
                <a:solidFill>
                  <a:srgbClr val="002060"/>
                </a:solidFill>
              </a:rPr>
              <a:t>°</a:t>
            </a:r>
            <a:r>
              <a:rPr lang="ru-RU" sz="3600" b="1" dirty="0" smtClean="0">
                <a:solidFill>
                  <a:srgbClr val="002060"/>
                </a:solidFill>
              </a:rPr>
              <a:t>С</a:t>
            </a:r>
            <a:r>
              <a:rPr lang="ru-RU" sz="3600" dirty="0" smtClean="0"/>
              <a:t>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819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4816" y="144001"/>
            <a:ext cx="999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КУШВА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https://sun9-39.userapi.com/impg/TUSnRyqdL_bCaJCG-3NFh8BXo5Z2RoYiNV9puQ/YpqbovOifjQ.jpg?size=800x533&amp;quality=96&amp;sign=4675ec14a1c1c6babb09563f12636a4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7"/>
          <a:stretch/>
        </p:blipFill>
        <p:spPr bwMode="auto">
          <a:xfrm>
            <a:off x="5721923" y="258792"/>
            <a:ext cx="6220209" cy="36010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2.userapi.com/impg/_q_rvNtm5XiJDbTfYUFbIO1ojRtFeYlC8zLjyQ/-DqwYT3jknM.jpg?size=1000x711&amp;quality=96&amp;sign=fd320036bdfde4257edc2ff268ac5c4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5" y="2869150"/>
            <a:ext cx="4790039" cy="340571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4.userapi.com/impg/Xi5KpHPZO70dC4xPsFIJeVxwRhZDhYPoFMAXFQ/AQ_AZMTxZmU.jpg?size=1698x2160&amp;quality=96&amp;sign=527b4f78e8fbb5a4f2e4993ef645a18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74" y="886545"/>
            <a:ext cx="1394759" cy="177425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3-2.userapi.com/impg/V7F4iubzQrhJxp69InitY3H45ElCbloNMti3Jg/jTHcr_g8PSs.jpg?size=1280x960&amp;quality=96&amp;sign=eda42103b84f9f9163fd18af38029ca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2"/>
          <a:stretch/>
        </p:blipFill>
        <p:spPr bwMode="auto">
          <a:xfrm>
            <a:off x="5531402" y="4330262"/>
            <a:ext cx="2827270" cy="185662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1185" y="3991708"/>
            <a:ext cx="6228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Участники  знаменитой «Уральской экспедиции» Д. И. Менделеева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2" y="258792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2919" y="6186888"/>
            <a:ext cx="643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Данил вместе с папой и флагом                     Вандалы разбили стенд-указатель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РГО на знаменитой скамейке                           рядом с известным местом Кушвы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589" y="1128584"/>
            <a:ext cx="3822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Одна из самых известных</a:t>
            </a:r>
          </a:p>
          <a:p>
            <a:r>
              <a:rPr lang="ru-RU" dirty="0">
                <a:solidFill>
                  <a:srgbClr val="002060"/>
                </a:solidFill>
              </a:rPr>
              <a:t>ф</a:t>
            </a:r>
            <a:r>
              <a:rPr lang="ru-RU" dirty="0" smtClean="0">
                <a:solidFill>
                  <a:srgbClr val="002060"/>
                </a:solidFill>
              </a:rPr>
              <a:t>отографий </a:t>
            </a:r>
            <a:r>
              <a:rPr lang="ru-RU" dirty="0" smtClean="0">
                <a:solidFill>
                  <a:srgbClr val="FF0000"/>
                </a:solidFill>
              </a:rPr>
              <a:t>Д.И. Менделеева </a:t>
            </a:r>
            <a:r>
              <a:rPr lang="ru-RU" dirty="0" smtClean="0">
                <a:solidFill>
                  <a:srgbClr val="002060"/>
                </a:solidFill>
              </a:rPr>
              <a:t>и его спутников, вошедшая во многие книжные и периодические издания Фото выполнено на металлургическом  заводе в Кушве.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sun9-12.userapi.com/impg/OhpRMALQ4VQxAAz6nhyc48OGHSke6t1pgp_NCQ/AOFTpseqCrU.jpg?size=900x600&amp;quality=96&amp;sign=4fc852494693ec737add01d2f9dba4a6&amp;c_uniq_tag=0iI5JunZtlRWIeik2EDjeSN8zZ97esNeBgp2sOwBq3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884" y="4356216"/>
            <a:ext cx="2688225" cy="17921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97" y="5651954"/>
            <a:ext cx="679121" cy="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icons8.com/emoji/12x/zipper-mouth-fac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960" y="5122332"/>
            <a:ext cx="1086149" cy="10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03" y="6274868"/>
            <a:ext cx="580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Оригинал фотографии «Уральской экспедиции» находится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в</a:t>
            </a:r>
            <a:r>
              <a:rPr lang="ru-RU" sz="1400" b="1" dirty="0" smtClean="0">
                <a:solidFill>
                  <a:srgbClr val="002060"/>
                </a:solidFill>
              </a:rPr>
              <a:t> настоящее время в музее-квартире </a:t>
            </a:r>
            <a:r>
              <a:rPr lang="ru-RU" sz="1400" b="1" dirty="0" smtClean="0">
                <a:solidFill>
                  <a:srgbClr val="FF0000"/>
                </a:solidFill>
              </a:rPr>
              <a:t>Д. И. Менделеева</a:t>
            </a:r>
            <a:r>
              <a:rPr lang="ru-RU" sz="1400" b="1" dirty="0" smtClean="0">
                <a:solidFill>
                  <a:srgbClr val="002060"/>
                </a:solidFill>
              </a:rPr>
              <a:t> в С-Петербурге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043" y="144001"/>
            <a:ext cx="1193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Гора Благодать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-20</a:t>
            </a:r>
            <a:r>
              <a:rPr lang="ru-RU" sz="3600" b="1" dirty="0">
                <a:solidFill>
                  <a:srgbClr val="002060"/>
                </a:solidFill>
              </a:rPr>
              <a:t>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kushv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95" y="144000"/>
            <a:ext cx="6365527" cy="373759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2.userapi.com/impg/BJNSxzZiW_RTYG31itKQFF2cDwULnvcCTCCdYA/6f0YT2Fgvk8.jpg?size=1280x960&amp;quality=95&amp;sign=5f64ab8706f4e0517df0161900b2ebe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9008" r="18706"/>
          <a:stretch/>
        </p:blipFill>
        <p:spPr bwMode="auto">
          <a:xfrm>
            <a:off x="285768" y="1384183"/>
            <a:ext cx="4642338" cy="493472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044" y="6515100"/>
            <a:ext cx="1230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На смотровой площадке горы   Благодать                                       Вместо часовни и перил –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информационный стенд и редкие туристы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3454" y="3881599"/>
            <a:ext cx="482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Смотровая площадка во времена «Уральской экспедиции»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2" name="Picture 6" descr="https://sun9-71.userapi.com/impg/eoLfkjJfZNV8bJm2Mc7wCy1l_y-pruhj_Xb6Ow/CfsY6zvccVk.jpg?size=1280x960&amp;quality=95&amp;sign=c177511a4999fa9e49ee793b583f0f4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b="15125"/>
          <a:stretch/>
        </p:blipFill>
        <p:spPr bwMode="auto">
          <a:xfrm>
            <a:off x="5380791" y="4250931"/>
            <a:ext cx="3824551" cy="21423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55.userapi.com/impg/ONs3oLdkgwsup0212zKF0TonaZV97YIMqvdIjg/LkvDsSAROS8.jpg?size=1280x960&amp;quality=95&amp;sign=5677e20fb4d34b8de23e80bec2e7144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37" y="4250931"/>
            <a:ext cx="2856507" cy="21423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28">
            <a:off x="3682392" y="5224246"/>
            <a:ext cx="1626668" cy="10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dzeninfra.ru/get-zen_doc/1705212/pub_64e35e6ba5f0c931a933f2c7_64e9b6271987760b59cac875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994" y="5815914"/>
            <a:ext cx="763730" cy="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yandex.net/get-music-user-playlist/59900/521538765.1001.55686/m1000x1000?1543339441218&amp;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247" y="5530245"/>
            <a:ext cx="829397" cy="8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3" y="73671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5676" y="797540"/>
            <a:ext cx="3421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Температура с ветром </a:t>
            </a:r>
            <a:r>
              <a:rPr lang="ru-RU" sz="3600" b="1" dirty="0" smtClean="0">
                <a:solidFill>
                  <a:srgbClr val="002060"/>
                </a:solidFill>
              </a:rPr>
              <a:t>-32°С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7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7481" y="144001"/>
            <a:ext cx="1070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января 2024 года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Нижний Тагил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гора Высокая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25°С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https://msbpartner.ru/wp-content/uploads/d/7/e/d7e86fad64d28bd25a323e43a957a2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8" y="1472267"/>
            <a:ext cx="3611930" cy="446270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tildacdn.com/tild6366-3066-4135-b431-613335366264/Map-Locati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91" y="3500493"/>
            <a:ext cx="1292123" cy="12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74.userapi.com/impg/2sQTobzHT_F53SaqCmdV-lXDR6a3n65FaDq3VA/_tXfAIDl9_w.jpg?size=2560x2560&amp;quality=95&amp;sign=b83e65a13133fbd9d63de14f250d71c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89" y="1472267"/>
            <a:ext cx="3956715" cy="395671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15.userapi.com/impg/XrSKHvdtbLkxsLdIvFLYX8w1_l4Sdk6_9YausA/myUQW9IPctQ.jpg?size=2560x2560&amp;quality=95&amp;sign=092eb6db34b62538caf7e9bc4d351da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37" y="5270088"/>
            <a:ext cx="1495791" cy="149579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un9-2.userapi.com/impg/J-XNr3TTFf54820tpck6fR5XJpbMI5Zokq_-RQ/p8nRzvBe_KY.jpg?size=2560x2560&amp;quality=95&amp;sign=af59b49143ee573390ac6ef8fe98860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719" y="5270088"/>
            <a:ext cx="1478738" cy="14787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upload.wikimedia.org/wikipedia/commons/thumb/5/52/Flag_of_Nizhny_Tagil_%28Sverdlovsk_oblast%29.png/1599px-Flag_of_Nizhny_Tagil_%28Sverdlovsk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71" y="807366"/>
            <a:ext cx="1166317" cy="7775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5891" y="1005686"/>
            <a:ext cx="5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4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i="1" dirty="0" smtClean="0">
                <a:solidFill>
                  <a:srgbClr val="002060"/>
                </a:solidFill>
              </a:rPr>
              <a:t>Участник экспедиции кадет 7Б – </a:t>
            </a:r>
            <a:r>
              <a:rPr lang="ru-RU" b="1" i="1" dirty="0" smtClean="0">
                <a:solidFill>
                  <a:srgbClr val="FF0000"/>
                </a:solidFill>
              </a:rPr>
              <a:t>Комиссаров Валерий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6712" y="5420497"/>
            <a:ext cx="3809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Валерий вместе с папой на фоне</a:t>
            </a:r>
          </a:p>
          <a:p>
            <a:r>
              <a:rPr lang="ru-RU" dirty="0">
                <a:solidFill>
                  <a:srgbClr val="002060"/>
                </a:solidFill>
              </a:rPr>
              <a:t>е</a:t>
            </a:r>
            <a:r>
              <a:rPr lang="ru-RU" dirty="0" smtClean="0">
                <a:solidFill>
                  <a:srgbClr val="002060"/>
                </a:solidFill>
              </a:rPr>
              <a:t>динственного в мире Музея-завода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(Демидовского)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2829" y="4868562"/>
            <a:ext cx="392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Рядом с дворцом и дачей Демидовых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68" y="2014632"/>
            <a:ext cx="4021498" cy="27779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183837" y="1566378"/>
            <a:ext cx="376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Карта участника маршрута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28">
            <a:off x="4646220" y="4283113"/>
            <a:ext cx="1626668" cy="10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220">
            <a:off x="9430734" y="6016722"/>
            <a:ext cx="1008879" cy="6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258" y="6013622"/>
            <a:ext cx="361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Подробная топографическая карта</a:t>
            </a:r>
          </a:p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айона исследования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Picture 4" descr="https://static.tildacdn.com/tild6366-3066-4135-b431-613335366264/Map-Locati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70" y="3500493"/>
            <a:ext cx="1292123" cy="12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4162" y="144001"/>
            <a:ext cx="811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ЕКАТЕРИНБУРГ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21˚С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8" b="37339"/>
          <a:stretch/>
        </p:blipFill>
        <p:spPr>
          <a:xfrm>
            <a:off x="4154614" y="1502373"/>
            <a:ext cx="4205657" cy="21008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82811" y="345989"/>
            <a:ext cx="216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5 января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2811" y="1062681"/>
            <a:ext cx="551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i="1" dirty="0" smtClean="0"/>
              <a:t>Участник экспедиции кадет 10А – </a:t>
            </a:r>
            <a:r>
              <a:rPr lang="ru-RU" b="1" i="1" dirty="0" smtClean="0">
                <a:solidFill>
                  <a:srgbClr val="FF0000"/>
                </a:solidFill>
              </a:rPr>
              <a:t>Федотов Роман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upload.wikimedia.org/wikipedia/commons/thumb/9/9c/Coat_of_Arms_of_Yekaterinburg_%28Sverdlovsk_oblast%29.svg/1340px-Coat_of_Arms_of_Yekaterinburg_%28Sverdlovsk_oblast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22" y="46458"/>
            <a:ext cx="1522723" cy="136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7.userapi.com/impg/ihAYwN-aPbU7v3nWOp9RgpWmTWnrHZL2jwGrmg/4StZ96j9yjY.jpg?size=1200x760&amp;quality=96&amp;sign=7dd713f6ee386049351b12799f1c9bd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" y="1502373"/>
            <a:ext cx="3813608" cy="24152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654" y="3917658"/>
            <a:ext cx="37900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-apple-system"/>
              </a:rPr>
              <a:t>"... </a:t>
            </a:r>
            <a:r>
              <a:rPr lang="ru-RU" sz="1600" b="1" dirty="0">
                <a:solidFill>
                  <a:srgbClr val="002060"/>
                </a:solidFill>
                <a:latin typeface="-apple-system"/>
              </a:rPr>
              <a:t>Менделеев</a:t>
            </a:r>
            <a:r>
              <a:rPr lang="ru-RU" sz="1600" dirty="0">
                <a:solidFill>
                  <a:srgbClr val="002060"/>
                </a:solidFill>
                <a:latin typeface="-apple-system"/>
              </a:rPr>
              <a:t> поехал в одну из шести местных гостиниц с названием </a:t>
            </a:r>
            <a:r>
              <a:rPr lang="ru-RU" sz="1600" b="1" dirty="0">
                <a:solidFill>
                  <a:srgbClr val="002060"/>
                </a:solidFill>
                <a:latin typeface="-apple-system"/>
              </a:rPr>
              <a:t>«Американские номера». </a:t>
            </a:r>
            <a:r>
              <a:rPr lang="ru-RU" sz="1600" dirty="0">
                <a:solidFill>
                  <a:srgbClr val="002060"/>
                </a:solidFill>
                <a:latin typeface="-apple-system"/>
              </a:rPr>
              <a:t>Принадлежала она купцу второй гильдии Павлу Васильевичу Холкину. Находилась в центре города, на углу Покровского проспекта и Златоустовской улицы и показалась Менделееву удобной, тем более что в ней имелся телефон".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s://sun9-11.userapi.com/impg/IZZIEzhmJ6nT3p-QcjGrJVRQXQNnUy64aWVX6Q/R1nAe1x8WaE.jpg?size=1620x2160&amp;quality=95&amp;sign=9d8dae0f9c3d5f652dff8b55f59ea4e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5312" r="22706" b="38830"/>
          <a:stretch/>
        </p:blipFill>
        <p:spPr bwMode="auto">
          <a:xfrm>
            <a:off x="4065262" y="3987287"/>
            <a:ext cx="2469474" cy="24152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18.userapi.com/impg/zIOrVzDEQ1ou60XqV1WeCyLMT2EXtwAqtkYV9g/IxfOJzmzlM4.jpg?size=1620x2160&amp;quality=95&amp;sign=a7e1dd8215b932e022af6bd35d250f1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72" y="3972599"/>
            <a:ext cx="1822763" cy="24303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8051" y="3603267"/>
            <a:ext cx="389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Сердце города – </a:t>
            </a:r>
            <a:r>
              <a:rPr lang="ru-RU" b="1" dirty="0" smtClean="0">
                <a:solidFill>
                  <a:srgbClr val="002060"/>
                </a:solidFill>
              </a:rPr>
              <a:t>Исторический  сквер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1716" y="6402572"/>
            <a:ext cx="481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 фоне мемориальных табличек гостиницы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6" name="Picture 12" descr="https://sun9-78.userapi.com/impg/vZWIZdAsJXD8KsY7qd4WHNP2ldvR_b7pHxVXfQ/O522Zw-vQ0I.jpg?size=1620x2160&amp;quality=95&amp;sign=fde9e92473356434a19c656d214aace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371" y="1488038"/>
            <a:ext cx="3526333" cy="470177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607105" y="6189816"/>
            <a:ext cx="334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 проходной металлургической </a:t>
            </a:r>
          </a:p>
          <a:p>
            <a:r>
              <a:rPr lang="ru-RU" dirty="0"/>
              <a:t>г</a:t>
            </a:r>
            <a:r>
              <a:rPr lang="ru-RU" dirty="0" smtClean="0"/>
              <a:t>ордости Екатеринбурга - </a:t>
            </a:r>
            <a:r>
              <a:rPr lang="ru-RU" dirty="0" err="1" smtClean="0"/>
              <a:t>ВИЗа</a:t>
            </a:r>
            <a:endParaRPr lang="ru-RU" dirty="0"/>
          </a:p>
        </p:txBody>
      </p:sp>
      <p:pic>
        <p:nvPicPr>
          <p:cNvPr id="20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28">
            <a:off x="4397655" y="2952806"/>
            <a:ext cx="930723" cy="5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28">
            <a:off x="6069375" y="5713874"/>
            <a:ext cx="930723" cy="5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avatars.yandex.net/get-music-user-playlist/59900/521538765.1001.55686/m1000x1000?1543339441218&amp;webp=fal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17" y="5200521"/>
            <a:ext cx="829397" cy="8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8268" y="144001"/>
            <a:ext cx="8314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БИЛИМБАЙ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Свердловская область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19˚С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26666" r="18275" b="42603"/>
          <a:stretch/>
        </p:blipFill>
        <p:spPr>
          <a:xfrm>
            <a:off x="3925529" y="1486026"/>
            <a:ext cx="4226312" cy="21075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26570" y="205476"/>
            <a:ext cx="2950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7 января 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4517" y="1015068"/>
            <a:ext cx="562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6. </a:t>
            </a:r>
            <a:r>
              <a:rPr lang="ru-RU" i="1" dirty="0" smtClean="0">
                <a:solidFill>
                  <a:srgbClr val="002060"/>
                </a:solidFill>
              </a:rPr>
              <a:t>Участник экспедиции кадет 7В – </a:t>
            </a:r>
            <a:r>
              <a:rPr lang="ru-RU" b="1" i="1" dirty="0" smtClean="0">
                <a:solidFill>
                  <a:srgbClr val="FF0000"/>
                </a:solidFill>
              </a:rPr>
              <a:t>Тихонов  Тимофей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sun9-23.userapi.com/impg/YOr5RzOn1rrSHa_RpQrIJ_t7LAnsCByjp9m47w/xnRAm-1fAFI.jpg?size=681x900&amp;quality=96&amp;sign=24fb6116a92727001b87da023f4acca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" y="1486026"/>
            <a:ext cx="3656125" cy="483188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5530" y="3624044"/>
            <a:ext cx="422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Тимофей Тихонов </a:t>
            </a:r>
            <a:r>
              <a:rPr lang="ru-RU" sz="1400" b="1" dirty="0" smtClean="0">
                <a:solidFill>
                  <a:srgbClr val="002060"/>
                </a:solidFill>
              </a:rPr>
              <a:t>7.01.2024г.  на фоне обелиска.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6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28">
            <a:off x="3359687" y="2966999"/>
            <a:ext cx="930723" cy="5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vregion.narod.ru/data/hstpm/img2/exp_bilim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046" y="878305"/>
            <a:ext cx="3621099" cy="271630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51841" y="3593607"/>
            <a:ext cx="3921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Мемориальная доска, которая размещалась на доме, в котором 3 дня работал </a:t>
            </a:r>
            <a:r>
              <a:rPr lang="ru-RU" sz="1400" b="1" dirty="0" smtClean="0">
                <a:solidFill>
                  <a:srgbClr val="FF0000"/>
                </a:solidFill>
              </a:rPr>
              <a:t>Менделеев,</a:t>
            </a:r>
            <a:r>
              <a:rPr lang="ru-RU" sz="1400" b="1" dirty="0" smtClean="0">
                <a:solidFill>
                  <a:srgbClr val="002060"/>
                </a:solidFill>
              </a:rPr>
              <a:t> находясь в</a:t>
            </a:r>
            <a:r>
              <a:rPr lang="ru-RU" sz="1400" b="1" dirty="0" smtClean="0">
                <a:solidFill>
                  <a:srgbClr val="FF0000"/>
                </a:solidFill>
              </a:rPr>
              <a:t> Билимбае</a:t>
            </a:r>
            <a:r>
              <a:rPr lang="ru-RU" sz="1400" b="1" dirty="0" smtClean="0">
                <a:solidFill>
                  <a:srgbClr val="002060"/>
                </a:solidFill>
              </a:rPr>
              <a:t>. Дом разрушен. </a:t>
            </a:r>
            <a:r>
              <a:rPr lang="ru-RU" sz="1400" b="1" dirty="0">
                <a:solidFill>
                  <a:srgbClr val="002060"/>
                </a:solidFill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</a:rPr>
              <a:t>амятная доска была передана в местный краеведческий музей. В конце  декабря 2023 года музей закрыли.   Экспонат временно утерян…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4" name="Picture 6" descr="https://sun9-80.userapi.com/impg/I92xq-unzpN3owfXBvbNOt229jQj5uaF4iv8Dg/Xy87MHWaURY.jpg?size=1440x1920&amp;quality=96&amp;sign=f491133a8d46d1aaf785304a65e12872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1"/>
          <a:stretch/>
        </p:blipFill>
        <p:spPr bwMode="auto">
          <a:xfrm>
            <a:off x="4003589" y="3901968"/>
            <a:ext cx="3822357" cy="271128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3424">
            <a:off x="6752172" y="5757011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08046" y="5395784"/>
            <a:ext cx="38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Сосновая роща «</a:t>
            </a:r>
            <a:r>
              <a:rPr lang="ru-RU" sz="1400" b="1" dirty="0" err="1" smtClean="0">
                <a:solidFill>
                  <a:srgbClr val="002060"/>
                </a:solidFill>
              </a:rPr>
              <a:t>Могилица</a:t>
            </a:r>
            <a:r>
              <a:rPr lang="ru-RU" sz="1400" b="1" dirty="0" smtClean="0">
                <a:solidFill>
                  <a:srgbClr val="002060"/>
                </a:solidFill>
              </a:rPr>
              <a:t>»; существует  предположение, что в её закладке принимал участие непосредственно сам </a:t>
            </a:r>
            <a:r>
              <a:rPr lang="ru-RU" sz="1400" b="1" dirty="0" smtClean="0">
                <a:solidFill>
                  <a:srgbClr val="FF0000"/>
                </a:solidFill>
              </a:rPr>
              <a:t>Д. И. Менделеев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2" name="Picture 2" descr="https://avatars.dzeninfra.ru/get-zen_doc/1705212/pub_64e35e6ba5f0c931a933f2c7_64e9b6271987760b59cac875/scale_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17" y="2922236"/>
            <a:ext cx="763730" cy="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99" y="6317910"/>
            <a:ext cx="3812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Авторская фотография Д. И. Менделеева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8054" y="0"/>
            <a:ext cx="11273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января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КЫШТЫМ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Челябинская область –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(-21˚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9" y="6343649"/>
            <a:ext cx="761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23334" r="21666" b="5365"/>
          <a:stretch/>
        </p:blipFill>
        <p:spPr>
          <a:xfrm>
            <a:off x="8412210" y="3621868"/>
            <a:ext cx="3329089" cy="29561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8750" r="10573" b="20625"/>
          <a:stretch/>
        </p:blipFill>
        <p:spPr>
          <a:xfrm>
            <a:off x="7838608" y="704033"/>
            <a:ext cx="3971926" cy="24180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mages.vector-images.com/74/kyshtym_city_prcoa_199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999" y="300258"/>
            <a:ext cx="746001" cy="93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6335" y="769441"/>
            <a:ext cx="596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Участник экспедиции кадет 10Г –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Новиков  Александр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Белый дом. Конец XIX века. КИРМ.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" y="1138773"/>
            <a:ext cx="3895553" cy="29178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553" y="4056633"/>
            <a:ext cx="4069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Во время пребывания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Кыштыме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Менделеев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жил в семье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Павла Карпинского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Барском,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или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Господском, доме,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который сейчас называют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Белый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дом.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Он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занимает площадь более четырех тысяч кв. метров. Внутренняя его отделка была изысканной: лепные потолки, обитые шелками стены, резные камины, изящные отопительные печи, всюду — художественный декор. Каждая из комнат имела свое оригинальное оформление: картины, статуэтки, ковры, зеркала,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чугунное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художественное литье.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sun9-53.userapi.com/impg/AxKB5kUiblpmpqLuOoGhNhKHz0sVNDgQvcsM1g/_K5EFrc5ufs.jpg?size=1280x960&amp;quality=95&amp;sign=266bb0c5968b62ed6a4ad27555f719d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1" r="17867" b="9776"/>
          <a:stretch/>
        </p:blipFill>
        <p:spPr bwMode="auto">
          <a:xfrm>
            <a:off x="4035603" y="1138773"/>
            <a:ext cx="3587170" cy="23972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4.userapi.com/impg/7TGU0WZdVp1XZQDHlnFZJXh1hc0MAt4bb7MtWQ/mjLET9TACQA.jpg?size=1600x1200&amp;quality=95&amp;sign=c9ace9d21c0c0db299dba7c0d5a3168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02" y="3589099"/>
            <a:ext cx="3495123" cy="24041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58962" y="5993232"/>
            <a:ext cx="353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современное время уникальное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троение  активно восстанавливается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03" y="3095810"/>
            <a:ext cx="1110175" cy="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10525712" y="5785393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98271" y="3150504"/>
            <a:ext cx="475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«Ближняя дача», на которой был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Менделеев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в настоящее время заброшена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2210" y="6537772"/>
            <a:ext cx="3212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Фонтан «Лебедь» - восстановлен!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s://avatars.dzeninfra.ru/get-zen_doc/1705212/pub_64e35e6ba5f0c931a933f2c7_64e9b6271987760b59cac875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190" y="2501832"/>
            <a:ext cx="763730" cy="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1049" y="510746"/>
            <a:ext cx="9647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января –  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ЗЛАТОУСТ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Челябинская  область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(-29˚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195" y="1280187"/>
            <a:ext cx="542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Участник экспедиции кадет 5Д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Халилов Роман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sun9-50.userapi.com/impg/-LmEKCctVBjukGoqgyxlYzUEEA8f4Kmsg6Q0Ew/M4ToqQXgS7U.jpg?size=2560x1920&amp;quality=95&amp;sign=30641c5d1e057b9151ef49424458d9b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22445" r="9158" b="23224"/>
          <a:stretch/>
        </p:blipFill>
        <p:spPr bwMode="auto">
          <a:xfrm>
            <a:off x="6713479" y="1280187"/>
            <a:ext cx="5346715" cy="244169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1187" y="3707027"/>
            <a:ext cx="3322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Роман у ворот города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ttps://sun9-10.userapi.com/impg/_927sAXvezTEA9FbWO8X3RwbVi8_NbXraD_KMw/DS8StgBFing.jpg?size=1620x2160&amp;quality=95&amp;sign=94b0d2329c8b5435f0bdb5dc5af1943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5"/>
          <a:stretch/>
        </p:blipFill>
        <p:spPr bwMode="auto">
          <a:xfrm>
            <a:off x="129512" y="1713905"/>
            <a:ext cx="2989683" cy="34347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206314"/>
            <a:ext cx="3426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Объезжая заводы,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Д. И. Менделеев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июля приехал в Златоуст, где встретился с горным начальником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А. Зеленцовым и, видимо, на короткое время останавливался в его доме.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настоящее время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этом здании расположен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краеведческий музей города </a:t>
            </a:r>
          </a:p>
        </p:txBody>
      </p:sp>
      <p:pic>
        <p:nvPicPr>
          <p:cNvPr id="2054" name="Picture 6" descr="https://sun9-35.userapi.com/impg/cGNe3CbVD__gd8vraMDHL29-NyYqy6HzTCmsuQ/Qg080OMBVRM.jpg?size=1086x1448&amp;quality=95&amp;sign=03444c263c09ebd91b286baad8786ad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264" r="4408" b="27203"/>
          <a:stretch/>
        </p:blipFill>
        <p:spPr bwMode="auto">
          <a:xfrm>
            <a:off x="3316903" y="1623071"/>
            <a:ext cx="3281605" cy="391483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6903" y="5537903"/>
            <a:ext cx="3281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памятника великому оружейнику Аносову или "Кадет пришёл к кадету".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Павел Аносов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как и Роман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Халилов,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тоже в детстве был кадетом, обучаясь  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Петербургском горном кадетском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корпусе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https://sun9-1.userapi.com/impg/xbKhXhiySaivIjGE_XAabtyOjuV7IVwOPwZLWQ/wFn3B-FU3jM.jpg?size=1620x2160&amp;quality=95&amp;sign=360042eead8c9da2f00ff28e62270773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/>
        </p:blipFill>
        <p:spPr bwMode="auto">
          <a:xfrm>
            <a:off x="6743844" y="4014804"/>
            <a:ext cx="2176242" cy="25114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54.userapi.com/impg/B2mm5FKDFlfa2I64hLpGA88ZdcaIQgX9wM3H4g/-zVvXT9yfI4.jpg?size=1620x2160&amp;quality=95&amp;sign=dde27dbefa71f2faed0dd5a255279a53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" t="14887" r="1214" b="6676"/>
          <a:stretch/>
        </p:blipFill>
        <p:spPr bwMode="auto">
          <a:xfrm>
            <a:off x="9554400" y="4014803"/>
            <a:ext cx="2438527" cy="25114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5909" y="6542366"/>
            <a:ext cx="4837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магазине Златоустовской оружейной фабрики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https://provuz.ru/data/logo/city250/zlatous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38" y="88248"/>
            <a:ext cx="944561" cy="9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10525712" y="5785393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2061521" y="4337789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5576296" y="4785523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10862594" y="2954647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8223698" y="5785393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2238" y="205476"/>
            <a:ext cx="9621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ТУРИНСК – ЧЕЛЯБИНСК - МАГНИТОГОРСК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sun9-42.userapi.com/impg/Jn8YnrHp8x18LY4BH_LHdYesN79im36a7-H55g/OeGBpNWeVc8.jpg?size=862x1080&amp;quality=95&amp;sign=340d2aca663911bd955f9f4db4a34217&amp;c_uniq_tag=xgRb8rY5iafA1XJe_YEQ276Yc3bjbvn7KvZXkfXACgY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3642" r="12326" b="4076"/>
          <a:stretch/>
        </p:blipFill>
        <p:spPr bwMode="auto">
          <a:xfrm>
            <a:off x="2356021" y="47730"/>
            <a:ext cx="568411" cy="88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7.userapi.com/impf/xnP4FMpDX3DjbCmMzBbugsqSYQNmPmAriREGDw/viqX2LX3kps.jpg?size=0x0&amp;quality=90&amp;proxy=1&amp;sign=9721627867d8c175ac81ab3251515a59&amp;c_uniq_tag=ibzMepRo2vUb8s42TsHisdckSoFcgbCXSROJ93hI7fg&amp;type=video_thum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12" y="47730"/>
            <a:ext cx="744879" cy="89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bali.ru/wp-content/uploads/2014/02/gerb_magnitigirska_199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59" y="47730"/>
            <a:ext cx="777985" cy="7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334530"/>
            <a:ext cx="1211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12, 13, 14,15.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Участники экспедиции кадеты: 7В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Пучков  Сергей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7Г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Горелов Роман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 7А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Степанов Артём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10А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Ращектаев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Роман,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представили  информацию о городах Урала и Сибири, в которых члены «Уральской экспедиции» не были, но вместе с этим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Д.И.Менделеев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указывал на важное значение перечисленных центров для дальнейшего развитии отечественной металлургической  промышленности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039" y="6557319"/>
            <a:ext cx="11858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Роман Горелов                                                Сергей Пучков                         Артём  Степанов                         Александр 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Ращектаев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https://sun9-80.userapi.com/impg/CaViwmWWaH1t5VfB0n70lQ1-b3BVLflHG3lCEQ/29f4XgV4XSs.jpg?size=1620x2160&amp;quality=95&amp;sign=00f70a26d7256107ccc1e5803671642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8" y="2534859"/>
            <a:ext cx="3016845" cy="40224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22.userapi.com/impg/FgOSIbYy0vStFVI9xUdJtg0VG-dWgje73b-b5w/3IOj5H_8hxk.jpg?size=1508x2160&amp;quality=95&amp;sign=0fe0a6a89989001860035a513f07eed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84" y="2530578"/>
            <a:ext cx="2811262" cy="402674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15.userapi.com/impg/dkP4sDEBHEQZKtGMOp5xDi30U51GJeRPKdUUeQ/E1J7emXT5Hk.jpg?size=600x800&amp;quality=95&amp;sign=b022689998764177269b1b43427538aa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7"/>
          <a:stretch/>
        </p:blipFill>
        <p:spPr bwMode="auto">
          <a:xfrm>
            <a:off x="6049237" y="2530578"/>
            <a:ext cx="2468687" cy="40267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38.userapi.com/impg/vl2rq7f7DyazT5TbWeAkAFDiaGer-d3_oNs1JA/BsMz05MQtcI.jpg?size=2560x1440&amp;quality=95&amp;sign=849daa2847002562b4f5bcb176fb00f8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25637"/>
          <a:stretch/>
        </p:blipFill>
        <p:spPr bwMode="auto">
          <a:xfrm>
            <a:off x="8570015" y="2530578"/>
            <a:ext cx="3481431" cy="40267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65" y="113997"/>
            <a:ext cx="1054025" cy="131172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41" y="5904511"/>
            <a:ext cx="777141" cy="5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452" y="5947719"/>
            <a:ext cx="757464" cy="5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30" y="5904511"/>
            <a:ext cx="744683" cy="5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545" y="5881817"/>
            <a:ext cx="851722" cy="5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940" y="116796"/>
            <a:ext cx="12668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Инициаторы и руководители проекта «Менделеевский маршрут – 2024»: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р</a:t>
            </a:r>
            <a:r>
              <a:rPr lang="ru-RU" sz="2000" dirty="0" smtClean="0">
                <a:solidFill>
                  <a:srgbClr val="002060"/>
                </a:solidFill>
              </a:rPr>
              <a:t>уководитель МК РГО ТПКУ «Кадетский Азимут </a:t>
            </a:r>
            <a:r>
              <a:rPr lang="ru-RU" sz="2000" b="1" dirty="0" smtClean="0">
                <a:solidFill>
                  <a:srgbClr val="002060"/>
                </a:solidFill>
              </a:rPr>
              <a:t>– Еланцев Илья Юрьевич,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</a:t>
            </a:r>
            <a:r>
              <a:rPr lang="ru-RU" sz="2000" dirty="0" smtClean="0">
                <a:solidFill>
                  <a:srgbClr val="002060"/>
                </a:solidFill>
              </a:rPr>
              <a:t>реподаватели географии </a:t>
            </a:r>
            <a:r>
              <a:rPr lang="ru-RU" sz="2000" b="1" dirty="0" smtClean="0">
                <a:solidFill>
                  <a:srgbClr val="002060"/>
                </a:solidFill>
              </a:rPr>
              <a:t>– Христолюбский Виктор Семёнович </a:t>
            </a:r>
            <a:r>
              <a:rPr lang="ru-RU" sz="2000" dirty="0" smtClean="0">
                <a:solidFill>
                  <a:srgbClr val="002060"/>
                </a:solidFill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</a:rPr>
              <a:t> Христолюбская Любовь Васильевна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6" descr="https://tpku.mil.ru/upload/site123/document_images/123456_1200_7(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r="11533" b="73"/>
          <a:stretch/>
        </p:blipFill>
        <p:spPr bwMode="auto">
          <a:xfrm>
            <a:off x="158941" y="1132459"/>
            <a:ext cx="7295960" cy="49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4.userapi.com/impg/DLciF1b8TU1N4qR8hXnHU_0RbP8cFGqNo0Pq5g/0qvXQeCTjg8.jpg?size=604x453&amp;quality=96&amp;sign=e798b0b3b5eec18688ca4c6df9df208e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0"/>
          <a:stretch/>
        </p:blipFill>
        <p:spPr bwMode="auto">
          <a:xfrm>
            <a:off x="7591653" y="1132458"/>
            <a:ext cx="4333647" cy="49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0432" y="329514"/>
            <a:ext cx="10404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8 января   </a:t>
            </a:r>
            <a:r>
              <a:rPr lang="ru-RU" sz="4000" b="1" dirty="0" smtClean="0">
                <a:solidFill>
                  <a:srgbClr val="FF0000"/>
                </a:solidFill>
              </a:rPr>
              <a:t>ТЮМЕНЬ -   ТОБОЛЬСК </a:t>
            </a:r>
            <a:r>
              <a:rPr lang="ru-RU" sz="2800" dirty="0">
                <a:solidFill>
                  <a:srgbClr val="002060"/>
                </a:solidFill>
              </a:rPr>
              <a:t>(-</a:t>
            </a:r>
            <a:r>
              <a:rPr lang="ru-RU" sz="2800" b="1" dirty="0" smtClean="0">
                <a:solidFill>
                  <a:srgbClr val="002060"/>
                </a:solidFill>
              </a:rPr>
              <a:t>18˚</a:t>
            </a:r>
            <a:r>
              <a:rPr lang="ru-RU" sz="2800" b="1" dirty="0">
                <a:solidFill>
                  <a:srgbClr val="002060"/>
                </a:solidFill>
              </a:rPr>
              <a:t>С</a:t>
            </a:r>
            <a:r>
              <a:rPr lang="ru-RU" sz="2800" dirty="0" smtClean="0">
                <a:solidFill>
                  <a:srgbClr val="002060"/>
                </a:solidFill>
              </a:rPr>
              <a:t>)</a:t>
            </a:r>
            <a:r>
              <a:rPr lang="ru-RU" sz="4000" b="1" dirty="0" smtClean="0">
                <a:solidFill>
                  <a:srgbClr val="002060"/>
                </a:solidFill>
              </a:rPr>
              <a:t>;</a:t>
            </a:r>
            <a:r>
              <a:rPr lang="ru-RU" sz="2800" dirty="0">
                <a:solidFill>
                  <a:srgbClr val="002060"/>
                </a:solidFill>
              </a:rPr>
              <a:t> (-</a:t>
            </a:r>
            <a:r>
              <a:rPr lang="ru-RU" sz="2800" b="1" dirty="0" smtClean="0">
                <a:solidFill>
                  <a:srgbClr val="002060"/>
                </a:solidFill>
              </a:rPr>
              <a:t>19˚</a:t>
            </a:r>
            <a:r>
              <a:rPr lang="ru-RU" sz="2800" b="1" dirty="0">
                <a:solidFill>
                  <a:srgbClr val="002060"/>
                </a:solidFill>
              </a:rPr>
              <a:t>С</a:t>
            </a:r>
            <a:r>
              <a:rPr lang="ru-RU" sz="2800" dirty="0">
                <a:solidFill>
                  <a:srgbClr val="002060"/>
                </a:solidFill>
              </a:rPr>
              <a:t>)</a:t>
            </a:r>
            <a:r>
              <a:rPr lang="ru-RU" sz="4000" b="1" dirty="0">
                <a:solidFill>
                  <a:srgbClr val="002060"/>
                </a:solidFill>
              </a:rPr>
              <a:t>;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1535" y="1095632"/>
            <a:ext cx="1058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7, 8 Участники  экспедиции: кадет 7В </a:t>
            </a:r>
            <a:r>
              <a:rPr lang="ru-RU" b="1" i="1" dirty="0" err="1" smtClean="0">
                <a:solidFill>
                  <a:srgbClr val="FF0000"/>
                </a:solidFill>
              </a:rPr>
              <a:t>Плахин</a:t>
            </a:r>
            <a:r>
              <a:rPr lang="ru-RU" b="1" i="1" dirty="0" smtClean="0">
                <a:solidFill>
                  <a:srgbClr val="FF0000"/>
                </a:solidFill>
              </a:rPr>
              <a:t> Алексей </a:t>
            </a:r>
            <a:r>
              <a:rPr lang="ru-RU" dirty="0" smtClean="0">
                <a:solidFill>
                  <a:srgbClr val="002060"/>
                </a:solidFill>
              </a:rPr>
              <a:t>(г. Тюмень); </a:t>
            </a:r>
            <a:r>
              <a:rPr lang="ru-RU" i="1" dirty="0" smtClean="0">
                <a:solidFill>
                  <a:srgbClr val="002060"/>
                </a:solidFill>
              </a:rPr>
              <a:t>кадет 7Г </a:t>
            </a:r>
            <a:r>
              <a:rPr lang="ru-RU" b="1" i="1" dirty="0" smtClean="0">
                <a:solidFill>
                  <a:srgbClr val="FF0000"/>
                </a:solidFill>
              </a:rPr>
              <a:t>Мухин Кирилл </a:t>
            </a:r>
            <a:r>
              <a:rPr lang="ru-RU" dirty="0" smtClean="0">
                <a:solidFill>
                  <a:srgbClr val="002060"/>
                </a:solidFill>
              </a:rPr>
              <a:t>(г. Тобольск)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sun9-28.userapi.com/impg/_JXRgzNWmfIqhSAgG5Fen6mhrK2Cjfyf7WkkHQ/kuGHJdwej7g.jpg?size=901x1600&amp;quality=95&amp;sign=b6d5a182dcc5a160002d2eaae12341f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" y="1464964"/>
            <a:ext cx="2884963" cy="51231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8095"/>
            <a:ext cx="436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Алексей на улице </a:t>
            </a:r>
            <a:r>
              <a:rPr lang="ru-RU" sz="1200" b="1" dirty="0" smtClean="0">
                <a:solidFill>
                  <a:srgbClr val="FF0000"/>
                </a:solidFill>
              </a:rPr>
              <a:t>Менделеева</a:t>
            </a:r>
            <a:r>
              <a:rPr lang="ru-RU" sz="1200" b="1" dirty="0" smtClean="0">
                <a:solidFill>
                  <a:srgbClr val="002060"/>
                </a:solidFill>
              </a:rPr>
              <a:t> в Тюмени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3288" y="3816783"/>
            <a:ext cx="325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 smtClean="0">
              <a:solidFill>
                <a:srgbClr val="002060"/>
              </a:solidFill>
            </a:endParaRPr>
          </a:p>
          <a:p>
            <a:endParaRPr lang="ru-RU" sz="1200" b="1" dirty="0">
              <a:solidFill>
                <a:srgbClr val="002060"/>
              </a:solidFill>
            </a:endParaRP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endParaRPr lang="ru-RU" sz="1200" b="1" dirty="0">
              <a:solidFill>
                <a:srgbClr val="002060"/>
              </a:solidFill>
            </a:endParaRP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Станция Ту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88" y="1523196"/>
            <a:ext cx="3382661" cy="17758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3288" y="3299059"/>
            <a:ext cx="3382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Один из последних снимков здания </a:t>
            </a:r>
            <a:r>
              <a:rPr lang="ru-RU" sz="1200" b="1" dirty="0" smtClean="0">
                <a:solidFill>
                  <a:srgbClr val="002060"/>
                </a:solidFill>
              </a:rPr>
              <a:t>пристани «Ст. Тура», </a:t>
            </a:r>
            <a:r>
              <a:rPr lang="ru-RU" sz="1200" b="1" dirty="0">
                <a:solidFill>
                  <a:srgbClr val="002060"/>
                </a:solidFill>
              </a:rPr>
              <a:t>с которой </a:t>
            </a:r>
            <a:r>
              <a:rPr lang="ru-RU" sz="1200" b="1" dirty="0">
                <a:solidFill>
                  <a:srgbClr val="FF0000"/>
                </a:solidFill>
              </a:rPr>
              <a:t>Д. И. Менделеев </a:t>
            </a:r>
            <a:r>
              <a:rPr lang="ru-RU" sz="1200" b="1" dirty="0">
                <a:solidFill>
                  <a:srgbClr val="002060"/>
                </a:solidFill>
              </a:rPr>
              <a:t>отправился по водному пути в Тобольск в 1899 году</a:t>
            </a:r>
          </a:p>
        </p:txBody>
      </p:sp>
      <p:pic>
        <p:nvPicPr>
          <p:cNvPr id="15" name="Picture 2" descr="https://avatars.dzeninfra.ru/get-zen_doc/1705212/pub_64e35e6ba5f0c931a933f2c7_64e9b6271987760b59cac875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30" y="2709567"/>
            <a:ext cx="763730" cy="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orod-t.info/upload/resize_cache/iblock/e7a/900_900_1/3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42" y="3981243"/>
            <a:ext cx="3308607" cy="218735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288" y="6168600"/>
            <a:ext cx="284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Мемориальная доска на стене станции.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Находится в музее «Царская пристань»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63" y="5783759"/>
            <a:ext cx="679121" cy="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32.userapi.com/impg/8hMTXYt0POiNfaImBTOjMjUB8C4W8leCpTjgIA/fcztaTzAeXw.jpg?size=576x1280&amp;quality=95&amp;sign=2d704f028ebf4ed13c125cac3de944cf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830" y="1533800"/>
            <a:ext cx="2126150" cy="472477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18357" y="6258578"/>
            <a:ext cx="2335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Кирилл на фоне главного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п</a:t>
            </a:r>
            <a:r>
              <a:rPr lang="ru-RU" sz="1200" b="1" dirty="0" smtClean="0">
                <a:solidFill>
                  <a:srgbClr val="002060"/>
                </a:solidFill>
              </a:rPr>
              <a:t>амятника ученому в Тобольске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3" name="Picture 2" descr="https://catherineasquithgallery.com/uploads/posts/2021-02/1614531276_113-p-smailik-na-belom-fone-1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296" y="5680244"/>
            <a:ext cx="679121" cy="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bumper-stickers.ru/57470-thickbox_default/gerb-tyumen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49" y="-108682"/>
            <a:ext cx="759928" cy="7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otkrytki2.ru/images/flag-gerb/gerb-tobols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54" y="29871"/>
            <a:ext cx="398516" cy="46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80.userapi.com/impg/PbqHp-QWxiNzLqCFNdGlnmyT8pJgt-9CUFDV-Q/WzQPpOEDfh4.jpg?size=807x514&amp;quality=95&amp;sign=7177f40a84fdfd682e78953f102037de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42" y="1508556"/>
            <a:ext cx="2814856" cy="179285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50442" y="3318005"/>
            <a:ext cx="289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Здание мужской гимназии в Тобольске, которую закончил </a:t>
            </a:r>
            <a:r>
              <a:rPr lang="ru-RU" sz="1200" b="1" dirty="0" smtClean="0">
                <a:solidFill>
                  <a:srgbClr val="FF0000"/>
                </a:solidFill>
              </a:rPr>
              <a:t>Д. И. Менделеев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https://sun9-42.userapi.com/impg/HLnvEypRf2q9X-Xjh_9BWjyd3uTe30cW-YVckA/K3Cua1GzEng.jpg?size=1440x810&amp;quality=95&amp;sign=0d968151c91b8bbcc1715d60f5c229ec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r="9948"/>
          <a:stretch/>
        </p:blipFill>
        <p:spPr bwMode="auto">
          <a:xfrm>
            <a:off x="6504650" y="3765887"/>
            <a:ext cx="3199939" cy="238917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04650" y="6168600"/>
            <a:ext cx="3442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Элемент </a:t>
            </a:r>
            <a:r>
              <a:rPr lang="ru-RU" sz="1200" b="1" dirty="0" err="1" smtClean="0">
                <a:solidFill>
                  <a:srgbClr val="002060"/>
                </a:solidFill>
              </a:rPr>
              <a:t>скульптурно</a:t>
            </a:r>
            <a:r>
              <a:rPr lang="ru-RU" sz="1200" b="1" dirty="0" smtClean="0">
                <a:solidFill>
                  <a:srgbClr val="002060"/>
                </a:solidFill>
              </a:rPr>
              <a:t>-ландшафтной экспозиции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в</a:t>
            </a:r>
            <a:r>
              <a:rPr lang="ru-RU" sz="1200" b="1" dirty="0" smtClean="0">
                <a:solidFill>
                  <a:srgbClr val="002060"/>
                </a:solidFill>
              </a:rPr>
              <a:t> загородном парке «Ермаково поле»,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посвященной деятельности </a:t>
            </a:r>
            <a:r>
              <a:rPr lang="ru-RU" sz="1200" b="1" dirty="0" smtClean="0">
                <a:solidFill>
                  <a:srgbClr val="FF0000"/>
                </a:solidFill>
              </a:rPr>
              <a:t>Д.И. Менделеева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1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984">
            <a:off x="6800938" y="5402684"/>
            <a:ext cx="987715" cy="6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0476" y="205476"/>
            <a:ext cx="1053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ПОДДЕРЖКА    УЧАСТНИКОВ     ЭКСПЕДИЦИИ     «МЕНДЕЛЕЕВСКИЙ   МАРШРУТ – 2024»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sun9-39.userapi.com/impg/7c26_8O5OygL64r5BaTRjcs18P_NLRLD3edGsQ/EMW3-GbndRk.jpg?size=724x1024&amp;quality=96&amp;sign=ac75558b08735b72fa6068463201ab1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67" y="605585"/>
            <a:ext cx="3130545" cy="44277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06167" y="5033318"/>
            <a:ext cx="32705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Журнал «КАДЕТ»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специализированное  издание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рассчитанное на учащихся кадетских корпусов, училищ, классов, а также их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родителей.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Журнал выходит при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поддержке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Департамента образования и науки города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Москвы.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9 января 2024 в журнале "КАДЕТ" опубликована заметка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"Менделеевский маршрут тюменских кадетов"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744" r="3121" b="5082"/>
          <a:stretch/>
        </p:blipFill>
        <p:spPr>
          <a:xfrm>
            <a:off x="148281" y="1087395"/>
            <a:ext cx="3981884" cy="56593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4451" b="4784"/>
          <a:stretch/>
        </p:blipFill>
        <p:spPr>
          <a:xfrm>
            <a:off x="4415481" y="1087395"/>
            <a:ext cx="3896498" cy="56549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34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3557" y="370703"/>
            <a:ext cx="98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ТВОРЧЕСКОЕ  ПРИВЕТСТВИЕ  ИЗ  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КРЫМА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68" y="1078589"/>
            <a:ext cx="119366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17 января 2024 года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«Менделеевский маршрут – 2024»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вышел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за пределы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УРАЛА.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Творческий помощник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нашего клуба, географ из Санкт-Петербурга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Оксана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Гарнаева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переслала в адрес "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Кадетского Азимута"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репортаж из столицы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Крыма, города Симферополя.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"....В 1855 году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Менделеев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окончил с золотой медалью отделение естественных наук физико-математического факультета Главного педагогического института в Санкт-Петербурге. По распределению выпускник решил отправиться в Одессу. Однако рассматривавший этот вопрос чиновник в министерстве народного просвещения, перепутав бумаги, предписал Менделееву ехать в Симферополь, неподалеку от которого полным ходом шли военные действия. В итоге "сын Надворного советника, уроженец города Тобольска, православного исповедания, 21 года от рождения" отправился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  Симферополь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…»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s://sun9-47.userapi.com/impg/sehNdqj_WkN5VXA-kyvID5F7NqQ2-_cGHPc3TQ/pKsEH9FeiGM.jpg?size=453x604&amp;quality=96&amp;sign=d60aed08b40d543df054c56ba0fe4a00&amp;c_uniq_tag=GzjNcLJxWguSomx0cxFbILsbmONNT5R0khot1mvj6D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0" y="2679027"/>
            <a:ext cx="2833815" cy="37784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0.userapi.com/impg/npEcMMG5Zuf13sqN31UVjSAr_U_QZKt31hgMLg/I9JDqjGAQ0M.jpg?size=1620x2160&amp;quality=96&amp;sign=82dc66a06bf9813b77c1f0d26d3a755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66" y="2686816"/>
            <a:ext cx="2843418" cy="379122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5.userapi.com/impg/UD0hICtP2BsLjjxsGZV58nkqnViPNRa8vn3O3A/5KWjgW8ytAE.jpg?size=2560x1920&amp;quality=96&amp;sign=c2a9a8071d7f0fb08c039bb4ecac63a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65" y="2686816"/>
            <a:ext cx="5044583" cy="37834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6457447"/>
            <a:ext cx="591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Оксана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арнаева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репортаж у знаменитой   гимназии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9463" y="6470254"/>
            <a:ext cx="5860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6" tooltip="drive.google.com/file/d/192482VXKu5Xn816qEIkGVXb2snyH5X2o/view?usp=drivesdk"/>
              </a:rPr>
              <a:t>drive.google.com/file/d/192482VXKu5Xn816qEIkGVXb2snyH..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212" y="122424"/>
            <a:ext cx="768318" cy="95616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06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7857" y="302004"/>
            <a:ext cx="9605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«Менделеевский урок»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01" y="1133001"/>
            <a:ext cx="1227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февраля 2024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года в день чествования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190 -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летия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 дня рождения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Дмитрия Ивановича  Менделеева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                                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300-летия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 дня образования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Российской Академии Наук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состоялось торжественное  внеурочное мероприятие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«Менделеевский урок»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ttps://sun9-8.userapi.com/impg/_8DQv8JYpLtOoOju5fuQyrvV5hY5U63g00zQ-Q/Q6oBg_9-6Z8.jpg?size=1280x960&amp;quality=96&amp;sign=683dbb68b4bcc80733fc20b89042d0a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5" y="2122414"/>
            <a:ext cx="5852363" cy="43892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01" y="6511687"/>
            <a:ext cx="1211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февраля,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День российской науки,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читальный зал Тюменского ПКУ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https://tpku.mil.ru/upload/site123/document_images/23658-1200_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11020"/>
          <a:stretch/>
        </p:blipFill>
        <p:spPr bwMode="auto">
          <a:xfrm>
            <a:off x="6828639" y="2103458"/>
            <a:ext cx="4966124" cy="40711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193" y="161496"/>
            <a:ext cx="767741" cy="955447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178378" y="6132352"/>
            <a:ext cx="6185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Приветственное слово от председателя Тюменского областного отделения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Русского географического общества, заведующего кафедрой ГИС и картографии Института наук о Земле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ТюмГУ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Идрисова Ильдара Рустамовича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81" y="113997"/>
            <a:ext cx="868409" cy="1080727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72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pku.mil.ru/upload/site123/document_images/23658-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6"/>
          <a:stretch/>
        </p:blipFill>
        <p:spPr bwMode="auto">
          <a:xfrm>
            <a:off x="128087" y="1060894"/>
            <a:ext cx="3839906" cy="27234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05881"/>
            <a:ext cx="121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Внимательная аудитория кадетов                                                    Выступление руководителя МК РГО ТПКУ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Еланцева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И. Ю.   Выступление преподавателя химии ТПКУ Саранчиной Н.В.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https://sun9-76.userapi.com/impg/rZ0SI2f_Va8Cob3J-W4QirTpS-MpkVzxLlf8Yg/UTWXOfwP88I.jpg?size=2000x1333&amp;quality=96&amp;sign=3b83a7663b0659c74f7647da5a8278d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57" y="974917"/>
            <a:ext cx="4086124" cy="27877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22.userapi.com/impg/EvHfNZIPrpNRRUxpqu0ouv-zSj2F6XmVtyDnxQ/MrIXjsxNN50.jpg?size=2000x1333&amp;quality=96&amp;sign=4a3962e6df03d5ece13bdb241c447de1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1" r="31482" b="8216"/>
          <a:stretch/>
        </p:blipFill>
        <p:spPr bwMode="auto">
          <a:xfrm>
            <a:off x="128087" y="4060815"/>
            <a:ext cx="3378511" cy="235942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087" y="6325299"/>
            <a:ext cx="11694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Преподаватель географии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Христолюбская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Л.В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 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Выступление самого юного участника                      Участники экспедиции вместе со своими наставниками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одводит первые итоги экспедиции                            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экспедиции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кадета 5Д  Романа Халилова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8" name="Picture 8" descr="https://sun9-19.userapi.com/impg/UIbBB3xJlWjVKyu2T2kshZtBULKsFOzEeVrBEA/-LLomjOsc38.jpg?size=1997x1331&amp;quality=96&amp;sign=189f3731d89c13799736df5637f6efb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r="21082"/>
          <a:stretch/>
        </p:blipFill>
        <p:spPr bwMode="auto">
          <a:xfrm>
            <a:off x="3699544" y="4051721"/>
            <a:ext cx="2608977" cy="23391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5204" y="205476"/>
            <a:ext cx="745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«Менделеевский   урок»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0" name="Picture 10" descr="https://sun9-63.userapi.com/impg/s0qJQAwFGB1E1fFvL83S6pH5LKXtHzoMmFeO9Q/DFB4J2ufLs0.jpg?size=1600x1200&amp;quality=95&amp;sign=b700b933013a1e45284752c23bde4987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7" r="12463" b="22976"/>
          <a:stretch/>
        </p:blipFill>
        <p:spPr bwMode="auto">
          <a:xfrm>
            <a:off x="6625035" y="4051721"/>
            <a:ext cx="5197327" cy="235730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pku.mil.ru/upload/site123/document_images/23658-1200_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4"/>
          <a:stretch/>
        </p:blipFill>
        <p:spPr bwMode="auto">
          <a:xfrm>
            <a:off x="8276430" y="929345"/>
            <a:ext cx="3545932" cy="284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881" y="78263"/>
            <a:ext cx="585108" cy="72816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1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796970" cy="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6570" y="296562"/>
            <a:ext cx="1078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НАГРАДЫ  АКТИВНЫМ  УЧАСТНИКАМ  ЭКСПЕДИЦИИ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7575199" y="4636576"/>
          <a:ext cx="2960137" cy="209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8019999" imgH="5667202" progId="Acrobat.Document.DC">
                  <p:embed/>
                </p:oleObj>
              </mc:Choice>
              <mc:Fallback>
                <p:oleObj name="Acrobat Document" r:id="rId4" imgW="8019999" imgH="5667202" progId="Acrobat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75199" y="4636576"/>
                        <a:ext cx="2960137" cy="209178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https://sun9-78.userapi.com/impg/NPE1E0SsyFChZQG1j6mmXystn8p_HCFYacM1aw/GS9-jhUY2GU.jpg?size=1620x2160&amp;quality=95&amp;sign=4b3e9669bff80a77c9a18a223afd0e3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6" y="915329"/>
            <a:ext cx="2526228" cy="336830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8.userapi.com/impg/Yj_2NwXhX0ggCtgBHHLRFc83wB8mfggkHFsQSA/zDUqd_xxktE.jpg?size=1620x2160&amp;quality=95&amp;sign=83e43fcb704162ea5881e578087e242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729" y="929345"/>
            <a:ext cx="2475040" cy="330005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65" y="4283634"/>
            <a:ext cx="941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Новиков А.,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Ращектаев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А., Федотов Р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     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Горелов Р.                          Юрко Д., Комиссаров В., Степанов А.                                Мухин К.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2985" y="4149766"/>
            <a:ext cx="315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Тихонов Т.,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Плахин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А., Пучков 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https://sun9-2.userapi.com/impg/XugeLnFVAfFyewvNkcdkM7ei_VhFAXceCWEzoQ/UyJXGUHu8KI.jpg?size=1620x2160&amp;quality=95&amp;sign=a7c215181d824e99c2a1024dbdfbeac1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r="14149"/>
          <a:stretch/>
        </p:blipFill>
        <p:spPr bwMode="auto">
          <a:xfrm>
            <a:off x="2679094" y="927609"/>
            <a:ext cx="1960018" cy="335602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un9-75.userapi.com/impg/ajaYR01YaHSp_NTrK1ZxU8plEJDHQKp98RNHag/o6L5v7O_578.jpg?size=1620x2160&amp;quality=95&amp;sign=16540540127938e7f27b6ad5c4466a1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r="3945"/>
          <a:stretch/>
        </p:blipFill>
        <p:spPr bwMode="auto">
          <a:xfrm>
            <a:off x="7430531" y="942893"/>
            <a:ext cx="2041158" cy="32865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un9-49.userapi.com/impg/ia00u6S3Pq4drBwfl6UpRlHRyDisJ_XU7Tj4Qw/jctHMRDZ3FE.jpg?size=1620x2160&amp;quality=95&amp;sign=be246afc537ca5ae9c5abf433c66d07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75" y="947052"/>
            <a:ext cx="2475023" cy="33000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sun9-32.userapi.com/impg/8hMTXYt0POiNfaImBTOjMjUB8C4W8leCpTjgIA/fcztaTzAeXw.jpg?size=576x1280&amp;quality=95&amp;sign=2d704f028ebf4ed13c125cac3de944cf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 b="3267"/>
          <a:stretch/>
        </p:blipFill>
        <p:spPr bwMode="auto">
          <a:xfrm>
            <a:off x="10816281" y="4506937"/>
            <a:ext cx="1194487" cy="23510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un9-23.userapi.com/impg/49bYAPM_cQ2hWgtYsJC--908b-vAp0DEhx7jtw/cuysjmTXaSY.jpg?size=1280x960&amp;quality=95&amp;sign=be089e6c9eca8883d73e1a953dfe23e4&amp;type=albu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5253" r="2071" b="30132"/>
          <a:stretch/>
        </p:blipFill>
        <p:spPr bwMode="auto">
          <a:xfrm>
            <a:off x="57665" y="4676391"/>
            <a:ext cx="7348756" cy="20519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8.userapi.com/impg/St5JYvPRY3pdjmPBnG1ncShVyCC7lkFc-TxKEA/nb2O4b9dI-w.jpg?size=1620x2160&amp;quality=95&amp;sign=53785d4cd2a16d6ff884d66c8b4f7f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35" y="17925535"/>
            <a:ext cx="3101040" cy="413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4" y="205476"/>
            <a:ext cx="967546" cy="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05476"/>
            <a:ext cx="1081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  <a:latin typeface="Calibri" panose="020F0502020204030204"/>
              </a:rPr>
              <a:t>ИТОГИ  УЧАСТИЯ  В  «МАРАФОНЕ  СОБЫТИЙ»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ttps://sun9-71.userapi.com/impg/clwB8vOI0WVd_L0JOLil8wlalnXcQsThew9fog/MdKyBlM-Mac.jpg?size=2294x1664&amp;quality=96&amp;sign=688cfea308d642a83e031dc4c1c3cd4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1253473"/>
            <a:ext cx="7436496" cy="53942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78.userapi.com/impg/ByqMaYPgH1dj4sg2Pi-zO08zGTeWRcTZD7VF5w/3y1H6kzBUEM.jpg?size=1200x1600&amp;quality=95&amp;sign=aa051b68876b894ad1f475a46aed4c2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98" y="1253473"/>
            <a:ext cx="4023157" cy="536420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0/09/PSM_V69_D290_Dimitri_Mendelee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31" y="74140"/>
            <a:ext cx="3276253" cy="38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57" y="4193059"/>
            <a:ext cx="11417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СЧАСТЛИВОГО   ПУТИ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ПОЗНАНИЮ   РОССИИ!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312" y="329184"/>
            <a:ext cx="11779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«МЕНДЕЛЕЕВСКИЙ  МАРШРУТ – 2024»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роект МК Русского географического общества Тюменского ПКУ  «Кадетский Азимут»,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посвященный </a:t>
            </a:r>
            <a:r>
              <a:rPr lang="ru-RU" b="1" dirty="0" smtClean="0">
                <a:solidFill>
                  <a:srgbClr val="FF0000"/>
                </a:solidFill>
              </a:rPr>
              <a:t>190-летию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со дня рождения великого русского ученого </a:t>
            </a:r>
            <a:r>
              <a:rPr lang="ru-RU" b="1" dirty="0" smtClean="0">
                <a:solidFill>
                  <a:srgbClr val="FF0000"/>
                </a:solidFill>
              </a:rPr>
              <a:t>Дмитрия Ивановича Менделеева</a:t>
            </a:r>
            <a:r>
              <a:rPr lang="ru-RU" b="1" dirty="0" smtClean="0">
                <a:solidFill>
                  <a:prstClr val="black"/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уроженца города Тобольска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Тобольск – родина Д. И. Менделеева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Зимнее очарование. Тобольск. Фото: Александр Лобацеев, участник конкурса РГО &quot;Самая красивая стра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0" y="2420267"/>
            <a:ext cx="5941285" cy="38736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6293965"/>
            <a:ext cx="1202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Фотография </a:t>
            </a:r>
            <a:r>
              <a:rPr lang="ru-RU" sz="1200" b="1" dirty="0" smtClean="0">
                <a:solidFill>
                  <a:srgbClr val="002060"/>
                </a:solidFill>
              </a:rPr>
              <a:t>«Зимнее очарование», </a:t>
            </a:r>
            <a:r>
              <a:rPr lang="ru-RU" sz="1200" dirty="0" smtClean="0">
                <a:solidFill>
                  <a:srgbClr val="002060"/>
                </a:solidFill>
              </a:rPr>
              <a:t>автор </a:t>
            </a:r>
            <a:r>
              <a:rPr lang="ru-RU" sz="1200" b="1" dirty="0" smtClean="0">
                <a:solidFill>
                  <a:srgbClr val="FF0000"/>
                </a:solidFill>
              </a:rPr>
              <a:t>Александр </a:t>
            </a:r>
            <a:r>
              <a:rPr lang="ru-RU" sz="1200" b="1" dirty="0" err="1" smtClean="0">
                <a:solidFill>
                  <a:srgbClr val="FF0000"/>
                </a:solidFill>
              </a:rPr>
              <a:t>Лобанцев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smtClean="0">
                <a:solidFill>
                  <a:srgbClr val="002060"/>
                </a:solidFill>
              </a:rPr>
              <a:t>победитель номинации                       Панорама зимнего </a:t>
            </a:r>
            <a:r>
              <a:rPr lang="ru-RU" sz="1200" b="1" dirty="0" smtClean="0">
                <a:solidFill>
                  <a:srgbClr val="002060"/>
                </a:solidFill>
              </a:rPr>
              <a:t>Тобольска </a:t>
            </a:r>
            <a:r>
              <a:rPr lang="ru-RU" sz="1200" dirty="0" smtClean="0">
                <a:solidFill>
                  <a:srgbClr val="002060"/>
                </a:solidFill>
              </a:rPr>
              <a:t>и 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реки </a:t>
            </a:r>
            <a:r>
              <a:rPr lang="ru-RU" sz="1200" b="1" dirty="0" smtClean="0">
                <a:solidFill>
                  <a:srgbClr val="002060"/>
                </a:solidFill>
              </a:rPr>
              <a:t>Иртыш </a:t>
            </a:r>
            <a:r>
              <a:rPr lang="ru-RU" sz="1200" dirty="0" smtClean="0">
                <a:solidFill>
                  <a:srgbClr val="002060"/>
                </a:solidFill>
              </a:rPr>
              <a:t>с высоты птичьего полёта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«Живой архив» </a:t>
            </a:r>
            <a:r>
              <a:rPr lang="ru-RU" sz="1200" dirty="0" smtClean="0">
                <a:solidFill>
                  <a:srgbClr val="002060"/>
                </a:solidFill>
              </a:rPr>
              <a:t>и приза зрительских симпатий </a:t>
            </a:r>
            <a:r>
              <a:rPr lang="en-US" sz="1200" dirty="0" smtClean="0">
                <a:solidFill>
                  <a:srgbClr val="002060"/>
                </a:solidFill>
              </a:rPr>
              <a:t>IX </a:t>
            </a:r>
            <a:r>
              <a:rPr lang="ru-RU" sz="1200" dirty="0" smtClean="0">
                <a:solidFill>
                  <a:srgbClr val="002060"/>
                </a:solidFill>
              </a:rPr>
              <a:t>фотоконкурса  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Русского 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географического общества </a:t>
            </a:r>
            <a:r>
              <a:rPr lang="ru-RU" sz="1200" b="1" dirty="0" smtClean="0">
                <a:solidFill>
                  <a:srgbClr val="FF0000"/>
                </a:solidFill>
              </a:rPr>
              <a:t>«Самая красивая страна»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s://thumbs.dreamstime.com/b/tobolsk-%D0%B7%D0%BE%D0%BD%D0%B0-tyumen-%D1%80%D0%BE%D1%81%D1%81%D0%B8%D1%8F-%D0%B2-%D0%B7%D0%B8%D0%BC%D0%B5-%D0%B2%D0%B7%D0%B3-%D1%8F-%D1%81%D0%B2%D0%B5%D1%80%D1%85%D1%83-859557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22" y="2420267"/>
            <a:ext cx="5803293" cy="38736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0" y="116796"/>
            <a:ext cx="840233" cy="6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35" y="116796"/>
            <a:ext cx="729078" cy="90733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4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456" y="329184"/>
            <a:ext cx="11695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ГОРДОСТЬ   РОССИЙСКОЙ  НАУКИ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arthive.net/res/media/img/ox800/work/93f/631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7" y="1043100"/>
            <a:ext cx="3703320" cy="52633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" y="107652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2778" y="1188720"/>
            <a:ext cx="81564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Дмитрий Иванович Менделеев </a:t>
            </a:r>
            <a:r>
              <a:rPr lang="ru-RU" dirty="0" smtClean="0">
                <a:solidFill>
                  <a:srgbClr val="002060"/>
                </a:solidFill>
              </a:rPr>
              <a:t>родился </a:t>
            </a:r>
            <a:r>
              <a:rPr lang="ru-RU" b="1" dirty="0" smtClean="0">
                <a:solidFill>
                  <a:srgbClr val="002060"/>
                </a:solidFill>
              </a:rPr>
              <a:t>8 февраля 1834 года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Обучался в Тобольской классической  гимназии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Закончил с золотой медалью физико-математический факультет Главного</a:t>
            </a:r>
          </a:p>
          <a:p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едагогического университета Санкт-Петербурга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Преподавал в гимназии  Симферополя, лицее Одессы, </a:t>
            </a:r>
            <a:r>
              <a:rPr lang="en-US" dirty="0" smtClean="0">
                <a:solidFill>
                  <a:srgbClr val="002060"/>
                </a:solidFill>
              </a:rPr>
              <a:t>II</a:t>
            </a:r>
            <a:r>
              <a:rPr lang="ru-RU" dirty="0" smtClean="0">
                <a:solidFill>
                  <a:srgbClr val="002060"/>
                </a:solidFill>
              </a:rPr>
              <a:t>-ом кадетском военном корпусе Санкт-Петербурга, Императорском Санкт-Петербургском университете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Открыл периодический закон и разработал периодическую систему </a:t>
            </a:r>
          </a:p>
          <a:p>
            <a:r>
              <a:rPr lang="ru-RU" b="1" dirty="0">
                <a:solidFill>
                  <a:srgbClr val="FF0000"/>
                </a:solidFill>
              </a:rPr>
              <a:t>х</a:t>
            </a:r>
            <a:r>
              <a:rPr lang="ru-RU" b="1" dirty="0" smtClean="0">
                <a:solidFill>
                  <a:srgbClr val="FF0000"/>
                </a:solidFill>
              </a:rPr>
              <a:t>имических элементов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Разработал гидратную теорию растворов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Создал новую метрическую систему измерений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Высказал предположение о неорганическом происхождении нефти из карбидов тяжёлых металлов; предложил принцип дробной перегонки нефти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Разработал  технологию производства нового типа бездымного пороха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Высказал гипотезу о причинах радиактивности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Д. И. Менделеев </a:t>
            </a:r>
            <a:r>
              <a:rPr lang="ru-RU" dirty="0" smtClean="0">
                <a:solidFill>
                  <a:srgbClr val="002060"/>
                </a:solidFill>
              </a:rPr>
              <a:t>являлся членом  </a:t>
            </a:r>
            <a:r>
              <a:rPr lang="ru-RU" b="1" dirty="0" smtClean="0">
                <a:solidFill>
                  <a:srgbClr val="002060"/>
                </a:solidFill>
              </a:rPr>
              <a:t>90</a:t>
            </a:r>
            <a:r>
              <a:rPr lang="ru-RU" dirty="0" smtClean="0">
                <a:solidFill>
                  <a:srgbClr val="002060"/>
                </a:solidFill>
              </a:rPr>
              <a:t> академий наук, научных обществ и университетов. Ученый </a:t>
            </a:r>
            <a:r>
              <a:rPr lang="ru-RU" b="1" dirty="0" smtClean="0">
                <a:solidFill>
                  <a:srgbClr val="002060"/>
                </a:solidFill>
              </a:rPr>
              <a:t>3 раза </a:t>
            </a:r>
            <a:r>
              <a:rPr lang="ru-RU" dirty="0" smtClean="0">
                <a:solidFill>
                  <a:srgbClr val="002060"/>
                </a:solidFill>
              </a:rPr>
              <a:t>номинировался на присуждение Нобелевской премии в области химии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gpeople-russia.ru/document/great/2014/dmitri_ivanovich_mendeleev/031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324" y="75356"/>
            <a:ext cx="773676" cy="788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04704" y="874888"/>
            <a:ext cx="151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Золотая медаль РАН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(Менделеева)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608" y="6373368"/>
            <a:ext cx="352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Портрет Д. И. Менделеева (художник  Илья Репин)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1885 год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0" y="253956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5960" y="530352"/>
            <a:ext cx="993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ВКЛАД  В ОТЕЧЕСТВЕННУЮ   ГЕОГРАФИЮ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www.litres.ru/pub/c/cover/2572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8" y="1238238"/>
            <a:ext cx="3684716" cy="501612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4" y="91995"/>
            <a:ext cx="755418" cy="94011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https://parlibrary.tom.muzkult.ru/media/2019/03/11/1259640316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60" y="1238026"/>
            <a:ext cx="3502895" cy="50041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584" y="6409944"/>
            <a:ext cx="1235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 39 </a:t>
            </a:r>
            <a:r>
              <a:rPr lang="ru-RU" b="1" dirty="0" smtClean="0">
                <a:solidFill>
                  <a:srgbClr val="002060"/>
                </a:solidFill>
              </a:rPr>
              <a:t>изданиях и публикациях ученого имеются разделы и идеи, посвященные экономической и социальной географии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8" name="Picture 10" descr="https://capellabook.ru/covers/1038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83" y="1199886"/>
            <a:ext cx="3443602" cy="50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42651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222" y="387178"/>
            <a:ext cx="934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ED7D31">
                    <a:lumMod val="75000"/>
                  </a:srgbClr>
                </a:solidFill>
              </a:rPr>
              <a:t>УРАЛЬСКАЯ  МЕТАЛЛУРГИЧЕСКАЯ  ЭКСПЕДИЦИЯ </a:t>
            </a:r>
            <a:endParaRPr lang="ru-RU" sz="3200" b="1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984" y="1029730"/>
            <a:ext cx="2685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</a:rPr>
              <a:t>«…Вера в будущее России,</a:t>
            </a:r>
          </a:p>
          <a:p>
            <a:r>
              <a:rPr lang="ru-RU" sz="1200" b="1" i="1" dirty="0">
                <a:solidFill>
                  <a:srgbClr val="002060"/>
                </a:solidFill>
              </a:rPr>
              <a:t>в</a:t>
            </a:r>
            <a:r>
              <a:rPr lang="ru-RU" sz="1200" b="1" i="1" dirty="0" smtClean="0">
                <a:solidFill>
                  <a:srgbClr val="002060"/>
                </a:solidFill>
              </a:rPr>
              <a:t>сегда жившее во мне, - прибыла и окрепла от близкого знакомство с Уралом!»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Д.И.Менделеев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www.prlib.ru/sites/default/files/book_preview/da8e6b90-6a4d-4656-bdd8-afee64b31c7b/11547973_doc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023" r="2561" b="2168"/>
          <a:stretch/>
        </p:blipFill>
        <p:spPr bwMode="auto">
          <a:xfrm>
            <a:off x="8254313" y="1029730"/>
            <a:ext cx="3723502" cy="54616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929" y="113998"/>
            <a:ext cx="691561" cy="86064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s://webstockreview.net/images/cityscape-clipart-city-horizon-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06" y="113998"/>
            <a:ext cx="6381096" cy="255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524" y="2520778"/>
            <a:ext cx="77147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Уральская экспедиция</a:t>
            </a:r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 — научно-исследовательская и инспекционная экспедиция, </a:t>
            </a:r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инициированная </a:t>
            </a:r>
            <a:r>
              <a:rPr lang="ru-RU" sz="1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Д.И. Менделеевым</a:t>
            </a:r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  с целью </a:t>
            </a:r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изучения уральской, металлургической, горнодобывающей и лесной </a:t>
            </a:r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  промышленности, прогнозирования развития края, а также для разработки рекомендательных мер по преодолению монополизма и отсталости экономики и </a:t>
            </a:r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промышленности Урала</a:t>
            </a:r>
            <a:endParaRPr lang="ru-RU" sz="120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Комиссия по изучению кризисного состояния уральской промышленности под руководством Д. И. Менделеева провела экспедицию в производственных и горнодобывающих центрах Урала летом 1899 года. В работе экспедиции принимали участие профессор Петербургского </a:t>
            </a:r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университета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П. А. </a:t>
            </a:r>
            <a:r>
              <a:rPr lang="ru-RU" sz="1200" b="1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Земятченский</a:t>
            </a:r>
            <a:r>
              <a:rPr lang="ru-RU" sz="1200" dirty="0" smtClean="0">
                <a:solidFill>
                  <a:srgbClr val="A5A5A5">
                    <a:lumMod val="50000"/>
                  </a:srgbClr>
                </a:solidFill>
                <a:latin typeface="Arial" panose="020B0604020202020204" pitchFamily="34" charset="0"/>
              </a:rPr>
              <a:t>, </a:t>
            </a:r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помощник начальника научно-технической лаборатории Морского министерства </a:t>
            </a: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С. П. Вуколов</a:t>
            </a:r>
            <a:r>
              <a:rPr lang="ru-RU" sz="12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, а также </a:t>
            </a:r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представители Главной палаты мер и весов, Министерства государственных имуществ.  </a:t>
            </a:r>
          </a:p>
          <a:p>
            <a:pPr algn="just"/>
            <a:endParaRPr lang="ru-RU" sz="1200" dirty="0" smtClean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МАРШРУТ   ЭКСПЕДИЦИИ 1899 года</a:t>
            </a:r>
            <a:endParaRPr lang="ru-RU" sz="120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Экспедиция проследовала из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Перми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 маршруту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1200" b="1" i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Кизел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Чусовая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-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Кушва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гора Благодать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Нижний Тагил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гора Высокая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Екатеринбург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Тюмень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, откуда пароходом в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Тобольск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Из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Тобольска вновь пароходом — в Тюмень и далее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: Екатеринбург –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Билимбай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– Екатеринбург –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Верхний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Уфалей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–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Кыштым.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После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Кыштыма у Д. И. Менделеева возобновилась старая болезнь — «идёт горлом кровь», он сделал остановку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 </a:t>
            </a:r>
            <a:r>
              <a:rPr 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Златоусте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где надеялся отдохнуть и «вновь пуститься на заводы», однако улучшения состояния не последовало, и он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через Уфу и Самару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вернулся в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Боблово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( в настоящее время усадьба расположена в Клинском районе Московской области)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(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Красным цветом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 обозначены города и природные объекты, посещенные членами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«Менделеевского маршрута – 2024»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 январе 2024 года)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30" name="Picture 6" descr="https://www.mr-info.ru/wp-content/uploads/2018/01/mendeleev_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26" y="3263346"/>
            <a:ext cx="1871740" cy="24890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544" y="109728"/>
            <a:ext cx="106710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20 декабря 2023 года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ТОРЖЕСТВЕННЫЙ   СТАРТ  НАУЧНО-ПОЗНАВАТЕЛЬНОЙ   ЭКСПЕДИЦИИ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«МЕНДЕЛЕЕВСКИЙ  МАРШРУТ – 2024»</a:t>
            </a:r>
          </a:p>
          <a:p>
            <a:endParaRPr lang="ru-RU" dirty="0"/>
          </a:p>
        </p:txBody>
      </p:sp>
      <p:pic>
        <p:nvPicPr>
          <p:cNvPr id="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99092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4" y="91995"/>
            <a:ext cx="755418" cy="94011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https://sun9-14.userapi.com/impg/JfVK_0srBgvkWy48Pt9aML4WjVSOwH4HtpBpCA/tF65_h9yJg8.jpg?size=1200x800&amp;quality=95&amp;sign=5a576900241f575920e5d866eeaae537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/>
          <a:stretch/>
        </p:blipFill>
        <p:spPr bwMode="auto">
          <a:xfrm>
            <a:off x="168061" y="1667213"/>
            <a:ext cx="6766687" cy="405383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pku.mil.ru/upload/site123/document_images/123456_1200_14(4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14674"/>
          <a:stretch/>
        </p:blipFill>
        <p:spPr bwMode="auto">
          <a:xfrm>
            <a:off x="7270863" y="1667213"/>
            <a:ext cx="4394730" cy="407354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0584" y="5989320"/>
            <a:ext cx="1243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торжественном старте участников экспедиции  приняли руководитель </a:t>
            </a:r>
            <a:r>
              <a:rPr lang="ru-RU" b="1" dirty="0" smtClean="0">
                <a:solidFill>
                  <a:srgbClr val="FF0000"/>
                </a:solidFill>
              </a:rPr>
              <a:t>МК РГО ТПКУ «Кадетский Азимут» </a:t>
            </a:r>
            <a:r>
              <a:rPr lang="ru-RU" b="1" dirty="0" err="1" smtClean="0">
                <a:solidFill>
                  <a:srgbClr val="002060"/>
                </a:solidFill>
              </a:rPr>
              <a:t>И.Ю.Еланцев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3 преподавателя, 52 кадета 7-10 курсов. По маршруту «Уральской металлургической экспедиции»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отправились </a:t>
            </a:r>
            <a:r>
              <a:rPr lang="ru-RU" b="1" dirty="0" smtClean="0">
                <a:solidFill>
                  <a:srgbClr val="FF0000"/>
                </a:solidFill>
              </a:rPr>
              <a:t>15 человек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544" y="109728"/>
            <a:ext cx="106710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ИНДИВИДУАЛЬНАЯ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к</a:t>
            </a:r>
            <a:r>
              <a:rPr lang="ru-RU" sz="4000" b="1" dirty="0" smtClean="0">
                <a:solidFill>
                  <a:srgbClr val="002060"/>
                </a:solidFill>
              </a:rPr>
              <a:t>арта участника экспедиции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99092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4" y="91995"/>
            <a:ext cx="755418" cy="94011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3" y="1552912"/>
            <a:ext cx="7495965" cy="51780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msbpartner.ru/wp-content/uploads/d/7/e/d7e86fad64d28bd25a323e43a957a2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48" y="1552912"/>
            <a:ext cx="3810612" cy="47081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66100" y="6311900"/>
            <a:ext cx="397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Топокарта</a:t>
            </a:r>
            <a:r>
              <a:rPr lang="ru-RU" b="1" dirty="0" smtClean="0">
                <a:solidFill>
                  <a:srgbClr val="002060"/>
                </a:solidFill>
              </a:rPr>
              <a:t>  сопровождения участника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www.permgaspi.ru/uploads/square/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4" y="3673857"/>
            <a:ext cx="4172728" cy="26872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s3.fotoload.ru/f/0319/1551803289/1024x768/c8557926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r="14645" b="13133"/>
          <a:stretch/>
        </p:blipFill>
        <p:spPr bwMode="auto">
          <a:xfrm>
            <a:off x="8804139" y="3339721"/>
            <a:ext cx="3245708" cy="30213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9.userapi.com/impf/c824700/v824700560/9b3b3/ybINfLw-vBA.jpg?size=807x528&amp;quality=96&amp;sign=b3dae09f06bbf787b49472b68892ff36&amp;c_uniq_tag=v-FEddsV35V6ckn1s2VZ67rORjxi80JXmkEN5Ty3IB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5" y="3673857"/>
            <a:ext cx="4107197" cy="26872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festivalnauki.ru/upload/iblock/88a/qosmrg3wa7o901v4qthgfmljsvw0zc0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4" y="142651"/>
            <a:ext cx="974916" cy="7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45924" y="321276"/>
            <a:ext cx="5766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2 января 2024г. - </a:t>
            </a:r>
            <a:r>
              <a:rPr lang="ru-RU" sz="4000" b="1" dirty="0" smtClean="0">
                <a:solidFill>
                  <a:srgbClr val="FF0000"/>
                </a:solidFill>
              </a:rPr>
              <a:t>ПЕРМЬ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gas-kvas.com/grafic/uploads/posts/2024-01/gas-kvas-com-p-gerb-permi-na-prozrachnom-fone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156" y="142083"/>
            <a:ext cx="1946739" cy="19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.d-cd.net/152143cs-9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2" y="1650904"/>
            <a:ext cx="2222475" cy="19585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202" y="1029162"/>
            <a:ext cx="1051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1, 2 </a:t>
            </a:r>
            <a:r>
              <a:rPr lang="ru-RU" i="1" dirty="0" smtClean="0">
                <a:solidFill>
                  <a:srgbClr val="002060"/>
                </a:solidFill>
              </a:rPr>
              <a:t>- Участники экспедиции – преподаватели географии Тюменского ПКУ 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Л.В. и В. С. </a:t>
            </a:r>
            <a:r>
              <a:rPr lang="ru-RU" b="1" i="1" dirty="0" err="1" smtClean="0">
                <a:solidFill>
                  <a:srgbClr val="FF0000"/>
                </a:solidFill>
              </a:rPr>
              <a:t>Христолюбские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681" y="1574406"/>
            <a:ext cx="754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Берег реки Камы в районе Речного вокзала</a:t>
            </a:r>
            <a:r>
              <a:rPr lang="ru-RU" b="1" dirty="0" smtClean="0">
                <a:solidFill>
                  <a:srgbClr val="002060"/>
                </a:solidFill>
              </a:rPr>
              <a:t>( 2.01.2024г. 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 125 лет назад)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8" name="Picture 8" descr="https://www.clipartmax.com/png/full/370-3709515_pointer-clipart-map-pointer-clipart-ma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1" y="2328237"/>
            <a:ext cx="379488" cy="6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23.userapi.com/impg/49bYAPM_cQ2hWgtYsJC--908b-vAp0DEhx7jtw/cuysjmTXaSY.jpg?size=1280x960&amp;quality=95&amp;sign=be089e6c9eca8883d73e1a953dfe23e4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3" b="30132"/>
          <a:stretch/>
        </p:blipFill>
        <p:spPr bwMode="auto">
          <a:xfrm>
            <a:off x="2539001" y="1943738"/>
            <a:ext cx="7173409" cy="186225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2378" y="6425514"/>
            <a:ext cx="1261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Пермская речная  пристань, на которую прибыли члены «Уральской экспедиции» на пароходе </a:t>
            </a:r>
            <a:r>
              <a:rPr lang="ru-RU" sz="1600" b="1" dirty="0" smtClean="0">
                <a:solidFill>
                  <a:srgbClr val="FF0000"/>
                </a:solidFill>
              </a:rPr>
              <a:t>«Екатеринбург» </a:t>
            </a:r>
            <a:r>
              <a:rPr lang="ru-RU" b="1" dirty="0" smtClean="0">
                <a:solidFill>
                  <a:srgbClr val="002060"/>
                </a:solidFill>
              </a:rPr>
              <a:t>18.06.1899г.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5005" y="2463114"/>
            <a:ext cx="160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(</a:t>
            </a:r>
            <a:r>
              <a:rPr lang="ru-RU" sz="4000" b="1" dirty="0" smtClean="0">
                <a:solidFill>
                  <a:srgbClr val="002060"/>
                </a:solidFill>
              </a:rPr>
              <a:t>-28</a:t>
            </a:r>
            <a:r>
              <a:rPr lang="ru-RU" sz="3600" b="1" dirty="0">
                <a:solidFill>
                  <a:srgbClr val="002060"/>
                </a:solidFill>
              </a:rPr>
              <a:t>°</a:t>
            </a:r>
            <a:r>
              <a:rPr lang="ru-RU" sz="4000" b="1" dirty="0" smtClean="0">
                <a:solidFill>
                  <a:srgbClr val="002060"/>
                </a:solidFill>
              </a:rPr>
              <a:t>С</a:t>
            </a:r>
            <a:r>
              <a:rPr lang="ru-RU" sz="4000" dirty="0" smtClean="0">
                <a:solidFill>
                  <a:srgbClr val="002060"/>
                </a:solidFill>
              </a:rPr>
              <a:t>)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s://gas-kvas.com/grafic/uploads/posts/2024-01/gas-kvas-com-p-bolshie-smailiki-s-prozrachnim-fonam-3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083">
            <a:off x="8924803" y="3038208"/>
            <a:ext cx="1626668" cy="10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1571</TotalTime>
  <Words>2058</Words>
  <Application>Microsoft Office PowerPoint</Application>
  <PresentationFormat>Широкоэкранный</PresentationFormat>
  <Paragraphs>181</Paragraphs>
  <Slides>27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-apple-system</vt:lpstr>
      <vt:lpstr>Arial</vt:lpstr>
      <vt:lpstr>Arial Black</vt:lpstr>
      <vt:lpstr>Calibri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Яковлева</dc:creator>
  <cp:lastModifiedBy>User</cp:lastModifiedBy>
  <cp:revision>138</cp:revision>
  <dcterms:created xsi:type="dcterms:W3CDTF">2022-09-29T04:23:49Z</dcterms:created>
  <dcterms:modified xsi:type="dcterms:W3CDTF">2024-12-08T09:03:20Z</dcterms:modified>
</cp:coreProperties>
</file>