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AD9"/>
    <a:srgbClr val="2F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43;&#1059;\&#1057;&#1090;&#1072;&#1090;&#1100;&#1103;\&#1057;&#1090;&#1072;&#1090;&#1080;&#1089;&#1090;&#1080;&#1082;&#1072;%20&#1057;&#1077;&#1074;&#1077;&#1088;&#1086;-&#1045;&#1085;&#1080;&#1089;%20&#1088;&#1072;&#1081;&#1086;&#108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43;&#1059;\&#1057;&#1090;&#1072;&#1090;&#1100;&#1103;\&#1057;&#1090;&#1072;&#1090;&#1080;&#1089;&#1090;&#1080;&#1082;&#1072;%20&#1057;&#1077;&#1074;&#1077;&#1088;&#1086;-&#1045;&#1085;&#1080;&#1089;%20&#1088;&#1072;&#1081;&#1086;&#108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38444536538196"/>
          <c:y val="6.4814814814814811E-2"/>
          <c:w val="0.81105999907906245"/>
          <c:h val="0.614242490522018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Лист1!$T$6</c:f>
              <c:strCache>
                <c:ptCount val="1"/>
                <c:pt idx="0">
                  <c:v>Численность постоянного населения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549728195092109E-2"/>
                  <c:y val="4.385755893661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7-49A5-97F8-C3E15F900602}"/>
                </c:ext>
              </c:extLst>
            </c:dLbl>
            <c:dLbl>
              <c:idx val="1"/>
              <c:layout>
                <c:manualLayout>
                  <c:x val="-5.555555555555555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E-443B-BE40-AFE2596A0C22}"/>
                </c:ext>
              </c:extLst>
            </c:dLbl>
            <c:dLbl>
              <c:idx val="2"/>
              <c:layout>
                <c:manualLayout>
                  <c:x val="-1.111111111111121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E-443B-BE40-AFE2596A0C22}"/>
                </c:ext>
              </c:extLst>
            </c:dLbl>
            <c:dLbl>
              <c:idx val="3"/>
              <c:layout>
                <c:manualLayout>
                  <c:x val="-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E-443B-BE40-AFE2596A0C22}"/>
                </c:ext>
              </c:extLst>
            </c:dLbl>
            <c:dLbl>
              <c:idx val="4"/>
              <c:layout>
                <c:manualLayout>
                  <c:x val="-8.3333333333334356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E-443B-BE40-AFE2596A0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Лист1!$U$5:$Z$5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Лист1!$U$6:$Z$6</c:f>
              <c:numCache>
                <c:formatCode>#,##0.00</c:formatCode>
                <c:ptCount val="6"/>
                <c:pt idx="0">
                  <c:v>12.207000000000001</c:v>
                </c:pt>
                <c:pt idx="1">
                  <c:v>12.114000000000001</c:v>
                </c:pt>
                <c:pt idx="2">
                  <c:v>11.811999999999999</c:v>
                </c:pt>
                <c:pt idx="3">
                  <c:v>11.231999999999999</c:v>
                </c:pt>
                <c:pt idx="4">
                  <c:v>10.946999999999999</c:v>
                </c:pt>
                <c:pt idx="5">
                  <c:v>10.446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2E-443B-BE40-AFE2596A0C22}"/>
            </c:ext>
          </c:extLst>
        </c:ser>
        <c:ser>
          <c:idx val="1"/>
          <c:order val="1"/>
          <c:tx>
            <c:strRef>
              <c:f>Лист1!$T$7</c:f>
              <c:strCache>
                <c:ptCount val="1"/>
                <c:pt idx="0">
                  <c:v>Численность работающих (с 2016 г. - численность трудовых ресурсов в среднем за период)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412296146319063E-2"/>
                  <c:y val="-5.2629070723939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7-49A5-97F8-C3E15F900602}"/>
                </c:ext>
              </c:extLst>
            </c:dLbl>
            <c:dLbl>
              <c:idx val="1"/>
              <c:layout>
                <c:manualLayout>
                  <c:x val="-7.222222222222221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E-443B-BE40-AFE2596A0C22}"/>
                </c:ext>
              </c:extLst>
            </c:dLbl>
            <c:dLbl>
              <c:idx val="2"/>
              <c:layout>
                <c:manualLayout>
                  <c:x val="-1.6666666666666666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2E-443B-BE40-AFE2596A0C22}"/>
                </c:ext>
              </c:extLst>
            </c:dLbl>
            <c:dLbl>
              <c:idx val="3"/>
              <c:layout>
                <c:manualLayout>
                  <c:x val="-3.0555555555555659E-2"/>
                  <c:y val="-5.09259259259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2E-443B-BE40-AFE2596A0C22}"/>
                </c:ext>
              </c:extLst>
            </c:dLbl>
            <c:dLbl>
              <c:idx val="4"/>
              <c:layout>
                <c:manualLayout>
                  <c:x val="-1.9444444444444545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2E-443B-BE40-AFE2596A0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Лист1!$U$5:$Z$5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Лист1!$U$7:$Z$7</c:f>
              <c:numCache>
                <c:formatCode>#,##0.00</c:formatCode>
                <c:ptCount val="6"/>
                <c:pt idx="0">
                  <c:v>12.212999999999999</c:v>
                </c:pt>
                <c:pt idx="1">
                  <c:v>12.393000000000001</c:v>
                </c:pt>
                <c:pt idx="2">
                  <c:v>13.86</c:v>
                </c:pt>
                <c:pt idx="3">
                  <c:v>13.5</c:v>
                </c:pt>
                <c:pt idx="4">
                  <c:v>13.635999999999999</c:v>
                </c:pt>
                <c:pt idx="5">
                  <c:v>13.497999999999999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E2E-443B-BE40-AFE2596A0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38392"/>
        <c:axId val="497544296"/>
      </c:lineChart>
      <c:catAx>
        <c:axId val="49753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544296"/>
        <c:crosses val="autoZero"/>
        <c:auto val="1"/>
        <c:lblAlgn val="ctr"/>
        <c:lblOffset val="100"/>
        <c:noMultiLvlLbl val="0"/>
      </c:catAx>
      <c:valAx>
        <c:axId val="4975442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тысяч чел.</a:t>
                </a:r>
              </a:p>
            </c:rich>
          </c:tx>
          <c:layout>
            <c:manualLayout>
              <c:xMode val="edge"/>
              <c:yMode val="edge"/>
              <c:x val="3.3069583221708443E-2"/>
              <c:y val="0.284721258935366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53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37445319335084E-2"/>
          <c:y val="0.77256780402449698"/>
          <c:w val="0.85923622047244097"/>
          <c:h val="0.19965441819772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'Оборот т'!$D$8</c:f>
              <c:strCache>
                <c:ptCount val="1"/>
                <c:pt idx="0">
                  <c:v>Оборот розничной торговли в Северо-Енисейском районе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'Оборот т'!$E$7:$J$7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'Оборот т'!$E$8:$J$8</c:f>
              <c:numCache>
                <c:formatCode>0.0</c:formatCode>
                <c:ptCount val="6"/>
                <c:pt idx="0" formatCode="General">
                  <c:v>100</c:v>
                </c:pt>
                <c:pt idx="1">
                  <c:v>80.329211996082634</c:v>
                </c:pt>
                <c:pt idx="2">
                  <c:v>80.065236767310196</c:v>
                </c:pt>
                <c:pt idx="3">
                  <c:v>70.932873530244919</c:v>
                </c:pt>
                <c:pt idx="4">
                  <c:v>70.311726031364472</c:v>
                </c:pt>
                <c:pt idx="5">
                  <c:v>77.828463334866726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E-441D-AB41-97E6ED79FDCF}"/>
            </c:ext>
          </c:extLst>
        </c:ser>
        <c:ser>
          <c:idx val="1"/>
          <c:order val="1"/>
          <c:tx>
            <c:strRef>
              <c:f>'Оборот т'!$D$9</c:f>
              <c:strCache>
                <c:ptCount val="1"/>
                <c:pt idx="0">
                  <c:v>Оборот розничной торговли в Красноярском крае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'Оборот т'!$E$7:$J$7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'Оборот т'!$E$9:$J$9</c:f>
              <c:numCache>
                <c:formatCode>0.0</c:formatCode>
                <c:ptCount val="6"/>
                <c:pt idx="0" formatCode="General">
                  <c:v>100</c:v>
                </c:pt>
                <c:pt idx="1">
                  <c:v>90.389048483241069</c:v>
                </c:pt>
                <c:pt idx="2">
                  <c:v>92.651783976208662</c:v>
                </c:pt>
                <c:pt idx="3">
                  <c:v>93.92424411961774</c:v>
                </c:pt>
                <c:pt idx="4">
                  <c:v>100.66192543009748</c:v>
                </c:pt>
                <c:pt idx="5">
                  <c:v>103.68178319300038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0E-441D-AB41-97E6ED79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924096"/>
        <c:axId val="625916880"/>
      </c:lineChart>
      <c:catAx>
        <c:axId val="6259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5916880"/>
        <c:crosses val="autoZero"/>
        <c:auto val="1"/>
        <c:lblAlgn val="ctr"/>
        <c:lblOffset val="100"/>
        <c:noMultiLvlLbl val="0"/>
      </c:catAx>
      <c:valAx>
        <c:axId val="625916880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 к 2014 году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59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D552F-DB50-4F3C-9C45-B3DEB5B6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733391-B4CE-4268-A0B3-4FD764954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3FDDE-05E8-4D24-8576-63A93C3A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FAE72-819F-4697-ADFA-B385F86A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EA461-550D-46A0-83B7-BB428836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7CC5E-0128-4B58-963A-FEE3AEB5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11473F-57B4-43CC-A1D8-770B8F4C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659A6-6569-40C1-B4E3-B1113C91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3B3C-9E37-4C15-A907-B0A041D7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C8D53-9F62-4DE8-8BB0-7C2AD38C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EAADA2-F3C2-4C73-88ED-C46BE3689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BEB8DD-4EA1-4F49-B266-6E241BE2C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F0EBF-094C-4976-A850-3B4992B0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4A2C7-92B6-434A-AD93-07EAE750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1A355-ACF8-490E-A9FF-A3DA0699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5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77CA-6F9C-4682-9D24-7442E17E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3B574-59DB-47F5-B80A-7D09C222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079D9-5B2D-432E-8ABB-49ACB84F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99127-2ECC-42FC-95C3-404EC46E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2E70E-8B2A-475A-A774-1EB7FB90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23AB1-5C36-4C0E-BA29-C0614B2D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63F7D-C4B8-4336-BB68-F465E1F4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37DC1-164B-426D-9064-9BE1C502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9A63F-F619-404C-BB10-1CBED6A5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F0F13-32ED-41CF-B420-D90C9F3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3D21E-C67A-40D6-9EFA-62CC2F72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A8977-0B02-4ACF-89EA-9EC1860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35131D-51E0-4206-9240-280E5F708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077A4-F5C9-4C2D-870B-D8992193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9C0F0-31C5-4015-9207-CC5094AA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2CBA3-3BE0-40E0-A20F-1EF34102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3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CA52-D2FC-4688-8FA5-653209B8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6AE8D-032F-43C3-9B49-9FBE54DD0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7DF4E0-CD27-4708-8440-930D99F2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49E728-740C-4A62-883A-C225E8B91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B957D6-2C4C-47F4-A84D-126B96D17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506F2C-71B1-44CC-AB91-EEE8AA14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2A96DE-B7EE-441A-A4DB-C085E15B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4D29F-EB1F-4E81-8A93-89631945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4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E5DEE-B7E7-494D-9160-D65BF2EF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1A4563-2DA7-431C-B8CC-FAE3CCDE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153E54-776B-4B98-A8F1-35B08B0C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C8AC5A-0835-4E55-BADD-205FE46F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B6A2F4-7296-4B66-AE9C-B65EAD24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71F7AC-25F5-4933-AC5F-06001829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625931-81D5-447E-B6D2-C420A8D2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8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FAE28-ED8B-491B-84F7-B9F977BE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38045-DA28-4A45-84A4-71A0B26C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4097B2-BA9A-410C-8571-3FEE8917B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347BF-B31B-4FF8-8266-D0CAA304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3B410-D05C-4580-836B-2AA191D2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8A9029-9BA0-45C2-BDF5-F5BC36A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0C857-2121-4374-A82D-E9ED708E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DE7D03-8867-4DC9-9355-1A523EE82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241A12-ECFE-4983-8D3D-B66171C5F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211D56-8219-4D8A-93D3-63EB5B32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E495A8-9A8E-4957-8687-9F581A72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0C6BE-9E0D-4DF2-B14E-6138E9F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17A34-6B88-4F7B-B219-41251B81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9F700-527B-4B4C-8E6F-503CC8ED4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A02E0-C5B0-4B82-AFE9-0190C0790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2F3F-7EF5-44F8-A751-525F09A70C85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F2EDF-CAB2-4BCB-B8D6-D80C82F4B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5FCCA-C24D-4843-A7B7-C6F488D8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26C3-0AE8-49CC-8614-77E9B05B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F96C6A-39AA-4919-A4F5-DE3F8BFD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7503" cy="81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35B1-4150-44DF-A90D-DD2311242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080" y="756444"/>
            <a:ext cx="9144000" cy="2387600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Трансформация подходов к освоению Крайнего Севера в России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AAFC64-4A3C-421E-A54F-0F5FF5D74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080" y="5046488"/>
            <a:ext cx="9144000" cy="853852"/>
          </a:xfrm>
          <a:solidFill>
            <a:schemeClr val="bg1"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Демидова К.В.</a:t>
            </a:r>
          </a:p>
          <a:p>
            <a:pPr algn="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аспирант кафедры экономической и социальной географии России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младший научный сотрудник ИПЭИ РАНХиГС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6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5590A-32D9-4583-AC38-1FF9DEDE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4148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Советское освоение Севера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0427D-39C2-4BF6-AEA3-6C32D3CC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97" y="1361679"/>
            <a:ext cx="5932503" cy="532502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Ранний советский период – правительственная задача изучения и освоения Севера: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1920 г. – </a:t>
            </a:r>
            <a:r>
              <a:rPr lang="ru-RU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положение о Северной научно-промысловой экспедиции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Севэкспедиции</a:t>
            </a:r>
            <a:r>
              <a:rPr lang="ru-RU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– 1925 г. – Институт по изучению Севера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1932 г. – создано Главное управление Северного морского пути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1930-40-е – заселение и промышленное освоение Севера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(порты Игарка, Диксон, Певек, Тикси, основаны города Нарьян-Мар, Норильск, Воркута и др.)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1960-е продолжение освоения Севера путём обустройства постоянных населённых пунктов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249401-8765-4C58-9D4D-E5F7CF419D6A}"/>
              </a:ext>
            </a:extLst>
          </p:cNvPr>
          <p:cNvSpPr txBox="1">
            <a:spLocks/>
          </p:cNvSpPr>
          <p:nvPr/>
        </p:nvSpPr>
        <p:spPr>
          <a:xfrm>
            <a:off x="6233604" y="-36116"/>
            <a:ext cx="5794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Современное освоение Севера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D9DEB59-AC1A-490B-BEFF-83747BD37036}"/>
              </a:ext>
            </a:extLst>
          </p:cNvPr>
          <p:cNvSpPr txBox="1">
            <a:spLocks/>
          </p:cNvSpPr>
          <p:nvPr/>
        </p:nvSpPr>
        <p:spPr>
          <a:xfrm>
            <a:off x="6667130" y="1361679"/>
            <a:ext cx="5524870" cy="532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Деградация большой части населённых пунктов севера, вопросы относительно дальнейшего социально-экономического развития</a:t>
            </a:r>
          </a:p>
          <a:p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Переход на более гибкое и менее затратное вахтовое освоение крупного бизнеса (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Ванкор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Сабетта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Талаканское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Чаяндинское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Хиагдинское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м/р и др.) </a:t>
            </a:r>
          </a:p>
        </p:txBody>
      </p:sp>
    </p:spTree>
    <p:extLst>
      <p:ext uri="{BB962C8B-B14F-4D97-AF65-F5344CB8AC3E}">
        <p14:creationId xmlns:p14="http://schemas.microsoft.com/office/powerpoint/2010/main" val="284416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FF72-8F27-4CF8-BC3F-9B772EAE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60" y="-153970"/>
            <a:ext cx="7478697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Колыма – пример лагерной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ED71D-1B0E-43E3-AD98-8EA3CC13B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3366"/>
            <a:ext cx="4891597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Лагерное освоение – основание </a:t>
            </a:r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посёлков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 местах добычи, строительства дороги и пр.</a:t>
            </a: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После – продолжение освоения при помощи постоянных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н.п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Постсоветский период – резкое сокращение сети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129C30-8C71-4D74-B0FA-468BFFF1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92" y="1021769"/>
            <a:ext cx="7478697" cy="5327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122B0F-FCF1-46D8-AE10-ED93A1EA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9" y="2839945"/>
            <a:ext cx="4483223" cy="354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0B1B1-6D9C-4172-959F-1720B51C2220}"/>
              </a:ext>
            </a:extLst>
          </p:cNvPr>
          <p:cNvSpPr txBox="1"/>
          <p:nvPr/>
        </p:nvSpPr>
        <p:spPr>
          <a:xfrm>
            <a:off x="124287" y="6211669"/>
            <a:ext cx="476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Сокращение числа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пгт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разной специализации (Демидова, 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3AFBA-8719-4520-80FC-8DCD7CD75A35}"/>
              </a:ext>
            </a:extLst>
          </p:cNvPr>
          <p:cNvSpPr txBox="1"/>
          <p:nvPr/>
        </p:nvSpPr>
        <p:spPr>
          <a:xfrm>
            <a:off x="7836603" y="6234262"/>
            <a:ext cx="423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Демидова, Макушин,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80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4968CD-CDB1-43B2-85E4-2BBF3C90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12" y="442065"/>
            <a:ext cx="3376403" cy="25752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85B98-BCC3-4E45-A72C-4AA63200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56" y="-7638"/>
            <a:ext cx="10515600" cy="1325563"/>
          </a:xfrm>
        </p:spPr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БАМ – самая громкая комсомольская стройка 80-х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577822-9D34-430C-BFCE-317CC64D40DC}"/>
              </a:ext>
            </a:extLst>
          </p:cNvPr>
          <p:cNvSpPr/>
          <p:nvPr/>
        </p:nvSpPr>
        <p:spPr>
          <a:xfrm>
            <a:off x="70013" y="1242220"/>
            <a:ext cx="52441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Строительство БАМ значительно увеличило численность населения всех районов</a:t>
            </a:r>
          </a:p>
          <a:p>
            <a:pPr marL="342900" indent="-342900">
              <a:buAutoNum type="arabicParenR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 возрастной структуре остался заметный след от первой волны миграции (строительство БАМ) в виде повышенной доли мужчин в старших возрастах (40+ лет).</a:t>
            </a:r>
            <a:endParaRPr 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зменился национальный состав территорий. Большинство населения стало русским, даже в наиболее отдалённых районах БАМа</a:t>
            </a:r>
          </a:p>
          <a:p>
            <a:pPr marL="342900" indent="-342900">
              <a:buAutoNum type="arabicParenR"/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Неуклонно сохраняется тенденция сокращения численности населения во всех районах БАМа, включая крупные города. 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824700-B814-4B18-8F6E-0FE4291AF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81" y="3086315"/>
            <a:ext cx="3376403" cy="20994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26BCC6-6053-4CDA-B085-A596AE973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78" y="5254772"/>
            <a:ext cx="3559352" cy="14697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BB1AAE-73FD-4D3C-9966-4008653E1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948" y="897642"/>
            <a:ext cx="3234663" cy="52207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DEC565-0C7F-4935-ACCF-C7141141D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56" y="3861701"/>
            <a:ext cx="4664826" cy="29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3DACC-EED5-4BA7-BE1D-A867DB48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34975" cy="985421"/>
          </a:xfrm>
        </p:spPr>
        <p:txBody>
          <a:bodyPr/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Что было дальше?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8A3081-1EC6-4D32-9533-5C519AF6F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5" t="4576" r="3393" b="8999"/>
          <a:stretch/>
        </p:blipFill>
        <p:spPr>
          <a:xfrm>
            <a:off x="5823752" y="0"/>
            <a:ext cx="6216283" cy="41201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7DA617-AA46-485B-ABD3-73FF39308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5" t="91048" r="19015" b="5242"/>
          <a:stretch/>
        </p:blipFill>
        <p:spPr>
          <a:xfrm>
            <a:off x="6205492" y="4120172"/>
            <a:ext cx="5708342" cy="2396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6614A2-0449-41C0-B441-4E029D42D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7828"/>
            <a:ext cx="6315955" cy="3776516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207BF-E2CF-4F26-854D-CF23A0443B1C}"/>
              </a:ext>
            </a:extLst>
          </p:cNvPr>
          <p:cNvSpPr txBox="1"/>
          <p:nvPr/>
        </p:nvSpPr>
        <p:spPr>
          <a:xfrm>
            <a:off x="88777" y="6469047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Автор: Р. Бобровский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113E7-FEE9-49E8-985C-DAC32324F299}"/>
              </a:ext>
            </a:extLst>
          </p:cNvPr>
          <p:cNvSpPr txBox="1"/>
          <p:nvPr/>
        </p:nvSpPr>
        <p:spPr>
          <a:xfrm>
            <a:off x="9530180" y="4359869"/>
            <a:ext cx="250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Автор: Н. Чигирёнков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50E9E-5068-472B-AD97-77529F2821DF}"/>
              </a:ext>
            </a:extLst>
          </p:cNvPr>
          <p:cNvSpPr txBox="1"/>
          <p:nvPr/>
        </p:nvSpPr>
        <p:spPr>
          <a:xfrm>
            <a:off x="0" y="845962"/>
            <a:ext cx="6315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Планы советского этапа не реализованы в большинстве нп до сих пор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Исключение: центры добычи востребованного на мировом рынке ресурса (Нерюнгри – уголь, Усть-Кут – нефть и газ)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НО – надолго ли?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55231-2DE3-412D-ABF5-7CFAF4E11B7F}"/>
              </a:ext>
            </a:extLst>
          </p:cNvPr>
          <p:cNvSpPr txBox="1"/>
          <p:nvPr/>
        </p:nvSpPr>
        <p:spPr>
          <a:xfrm>
            <a:off x="6630434" y="5018324"/>
            <a:ext cx="631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Итог: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недоразвитость соц. и культурной сферы,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недоразвитость рынка труда,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затрудённость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самообеспечения –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сильнейший отток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144240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68C48-7CDF-40B2-84F2-D196A68D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45" y="87332"/>
            <a:ext cx="9615657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Как сегодня? Пример Северо-Енисейского района (Красноярский край)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3B1FB-23FA-47B7-BB88-5C257A36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3" y="1774036"/>
            <a:ext cx="10515600" cy="271974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Основная действующая компания – ПАО «Полюс»</a:t>
            </a: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2000-е гг. – сдерживающее влияние золотодобычи прослеживается</a:t>
            </a:r>
          </a:p>
          <a:p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2006-19 гг.: реализация «Полюсом» проектов: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открытие третьей ЗИФ на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Олимпиадинском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 ГОКе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начало разработки месторождения 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Титимухта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открытие ЗИФ на месторождении Благодатное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НО: приоритет вахты + ограниченность трудовых ресурсов района</a:t>
            </a:r>
          </a:p>
          <a:p>
            <a:endParaRPr lang="ru-RU" sz="1800" dirty="0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3DDF8EAC-D513-47C7-BE59-FDD155C966E2}"/>
              </a:ext>
            </a:extLst>
          </p:cNvPr>
          <p:cNvSpPr/>
          <p:nvPr/>
        </p:nvSpPr>
        <p:spPr>
          <a:xfrm>
            <a:off x="4783109" y="2587847"/>
            <a:ext cx="710184" cy="1198543"/>
          </a:xfrm>
          <a:prstGeom prst="rightBrace">
            <a:avLst>
              <a:gd name="adj1" fmla="val 425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8DFD5-5942-498F-AADE-FB1060027433}"/>
              </a:ext>
            </a:extLst>
          </p:cNvPr>
          <p:cNvSpPr txBox="1"/>
          <p:nvPr/>
        </p:nvSpPr>
        <p:spPr>
          <a:xfrm>
            <a:off x="5324211" y="2630188"/>
            <a:ext cx="1295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Добычи в районе в 2 раза</a:t>
            </a:r>
          </a:p>
          <a:p>
            <a:endParaRPr lang="ru-RU" sz="1200" dirty="0"/>
          </a:p>
          <a:p>
            <a:r>
              <a:rPr lang="ru-RU" sz="1200" dirty="0"/>
              <a:t>+1 тыс. занятых в «Полюсе»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DA0939F-81B2-416F-AC2C-07C41CFB9358}"/>
              </a:ext>
            </a:extLst>
          </p:cNvPr>
          <p:cNvCxnSpPr>
            <a:cxnSpLocks/>
          </p:cNvCxnSpPr>
          <p:nvPr/>
        </p:nvCxnSpPr>
        <p:spPr>
          <a:xfrm flipV="1">
            <a:off x="5333355" y="2667514"/>
            <a:ext cx="0" cy="26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5C4730A-8BBE-48B7-92B3-4C229AC8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143213"/>
              </p:ext>
            </p:extLst>
          </p:nvPr>
        </p:nvGraphicFramePr>
        <p:xfrm>
          <a:off x="6691493" y="750114"/>
          <a:ext cx="5011131" cy="289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E4A7A7A-81A6-4898-A792-953D6342DA80}"/>
              </a:ext>
            </a:extLst>
          </p:cNvPr>
          <p:cNvSpPr txBox="1"/>
          <p:nvPr/>
        </p:nvSpPr>
        <p:spPr>
          <a:xfrm>
            <a:off x="6848364" y="3526341"/>
            <a:ext cx="50981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Динамика постоянного населения и трудовых ресурсов в Северо-Енисейском районе. Источник: построено автором по данным Бюджета для граждан Северо-Енисейского района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64FB240-714C-4605-B072-3E7DDED394EE}"/>
              </a:ext>
            </a:extLst>
          </p:cNvPr>
          <p:cNvSpPr txBox="1">
            <a:spLocks/>
          </p:cNvSpPr>
          <p:nvPr/>
        </p:nvSpPr>
        <p:spPr>
          <a:xfrm>
            <a:off x="178591" y="4854919"/>
            <a:ext cx="6512902" cy="19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Заработная плата в Северо-Енисейском районе превышает показатели других районов Крайнего Севера в среднем в </a:t>
            </a:r>
            <a:r>
              <a:rPr lang="ru-RU" sz="1500" b="1" dirty="0">
                <a:latin typeface="Cambria" panose="02040503050406030204" pitchFamily="18" charset="0"/>
                <a:ea typeface="Cambria" panose="02040503050406030204" pitchFamily="18" charset="0"/>
              </a:rPr>
              <a:t>1,2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 раза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Наблюдается зависимость от рыночной ситуации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Зарплата в районе завышена из-за влияния «Полюса» (выше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среднерайонного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 показателя на </a:t>
            </a:r>
            <a:r>
              <a:rPr lang="ru-RU" sz="1500" b="1" dirty="0">
                <a:latin typeface="Cambria" panose="02040503050406030204" pitchFamily="18" charset="0"/>
                <a:ea typeface="Cambria" panose="02040503050406030204" pitchFamily="18" charset="0"/>
              </a:rPr>
              <a:t>40%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), в «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Совруднике</a:t>
            </a: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» зарплата ниже </a:t>
            </a:r>
            <a:r>
              <a:rPr lang="ru-RU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среднерайонной</a:t>
            </a:r>
            <a:endParaRPr lang="ru-RU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Не остаётся на территории района – пример оборота рознично торговли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D3CB657-460A-450A-A5DC-60B23343D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76561"/>
              </p:ext>
            </p:extLst>
          </p:nvPr>
        </p:nvGraphicFramePr>
        <p:xfrm>
          <a:off x="6704422" y="3826423"/>
          <a:ext cx="5385993" cy="231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FE1334F-3CA4-46C1-B225-CBCC012B5C86}"/>
              </a:ext>
            </a:extLst>
          </p:cNvPr>
          <p:cNvSpPr txBox="1"/>
          <p:nvPr/>
        </p:nvSpPr>
        <p:spPr>
          <a:xfrm>
            <a:off x="6772443" y="6142429"/>
            <a:ext cx="50981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Динамика оборотам розничной торговли в Северо-Енисейском районе и Красноярском крае по отношению к 2014 году. Источник: рассчитано и построено автором по данным ФСГС и данным Бюджета для граждан Северо-Енисейского района</a:t>
            </a:r>
            <a:endParaRPr lang="ru-RU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F56A6-7587-41A6-8C4F-CB251B375E8C}"/>
              </a:ext>
            </a:extLst>
          </p:cNvPr>
          <p:cNvSpPr txBox="1"/>
          <p:nvPr/>
        </p:nvSpPr>
        <p:spPr>
          <a:xfrm>
            <a:off x="566046" y="4415483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Доходы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F7D6E-0778-4698-8705-F51267BF4DAD}"/>
              </a:ext>
            </a:extLst>
          </p:cNvPr>
          <p:cNvSpPr txBox="1"/>
          <p:nvPr/>
        </p:nvSpPr>
        <p:spPr>
          <a:xfrm>
            <a:off x="506804" y="1408800"/>
            <a:ext cx="476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Население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68F5D-3645-4EA2-87ED-656AD59BBFC4}"/>
              </a:ext>
            </a:extLst>
          </p:cNvPr>
          <p:cNvSpPr txBox="1"/>
          <p:nvPr/>
        </p:nvSpPr>
        <p:spPr>
          <a:xfrm>
            <a:off x="10216982" y="206017"/>
            <a:ext cx="183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Демидова, 2021 (в печати)</a:t>
            </a:r>
          </a:p>
        </p:txBody>
      </p:sp>
    </p:spTree>
    <p:extLst>
      <p:ext uri="{BB962C8B-B14F-4D97-AF65-F5344CB8AC3E}">
        <p14:creationId xmlns:p14="http://schemas.microsoft.com/office/powerpoint/2010/main" val="2734320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548</Words>
  <Application>Microsoft Office PowerPoint</Application>
  <PresentationFormat>Широкоэкранный</PresentationFormat>
  <Paragraphs>73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Тема Office</vt:lpstr>
      <vt:lpstr>Трансформация подходов к освоению Крайнего Севера в России</vt:lpstr>
      <vt:lpstr>Советское освоение Севера</vt:lpstr>
      <vt:lpstr>Колыма – пример лагерной системы</vt:lpstr>
      <vt:lpstr>БАМ – самая громкая комсомольская стройка 80-х</vt:lpstr>
      <vt:lpstr>Что было дальше?</vt:lpstr>
      <vt:lpstr>Как сегодня? Пример Северо-Енисейского района (Красноярский край)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подходов к освоению Крайнего Севера в России</dc:title>
  <dc:creator>Ksenia Demidova</dc:creator>
  <cp:lastModifiedBy>Михаил Макушин</cp:lastModifiedBy>
  <cp:revision>21</cp:revision>
  <dcterms:created xsi:type="dcterms:W3CDTF">2021-10-28T08:33:02Z</dcterms:created>
  <dcterms:modified xsi:type="dcterms:W3CDTF">2021-10-29T16:10:53Z</dcterms:modified>
</cp:coreProperties>
</file>